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70" r:id="rId1"/>
  </p:sldMasterIdLst>
  <p:notesMasterIdLst>
    <p:notesMasterId r:id="rId72"/>
  </p:notesMasterIdLst>
  <p:sldIdLst>
    <p:sldId id="332" r:id="rId2"/>
    <p:sldId id="333" r:id="rId3"/>
    <p:sldId id="334" r:id="rId4"/>
    <p:sldId id="335" r:id="rId5"/>
    <p:sldId id="267" r:id="rId6"/>
    <p:sldId id="336" r:id="rId7"/>
    <p:sldId id="337" r:id="rId8"/>
    <p:sldId id="338" r:id="rId9"/>
    <p:sldId id="339" r:id="rId10"/>
    <p:sldId id="340" r:id="rId11"/>
    <p:sldId id="279" r:id="rId12"/>
    <p:sldId id="344" r:id="rId13"/>
    <p:sldId id="345" r:id="rId14"/>
    <p:sldId id="261" r:id="rId15"/>
    <p:sldId id="341" r:id="rId16"/>
    <p:sldId id="268" r:id="rId17"/>
    <p:sldId id="269" r:id="rId18"/>
    <p:sldId id="270" r:id="rId19"/>
    <p:sldId id="342" r:id="rId20"/>
    <p:sldId id="271" r:id="rId21"/>
    <p:sldId id="273" r:id="rId22"/>
    <p:sldId id="331" r:id="rId23"/>
    <p:sldId id="347" r:id="rId24"/>
    <p:sldId id="348" r:id="rId25"/>
    <p:sldId id="343" r:id="rId26"/>
    <p:sldId id="275" r:id="rId27"/>
    <p:sldId id="276" r:id="rId28"/>
    <p:sldId id="277" r:id="rId29"/>
    <p:sldId id="324" r:id="rId30"/>
    <p:sldId id="353" r:id="rId31"/>
    <p:sldId id="354" r:id="rId32"/>
    <p:sldId id="346" r:id="rId33"/>
    <p:sldId id="349" r:id="rId34"/>
    <p:sldId id="350" r:id="rId35"/>
    <p:sldId id="281" r:id="rId36"/>
    <p:sldId id="282" r:id="rId37"/>
    <p:sldId id="283" r:id="rId38"/>
    <p:sldId id="284" r:id="rId39"/>
    <p:sldId id="285" r:id="rId40"/>
    <p:sldId id="286" r:id="rId41"/>
    <p:sldId id="289"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51" r:id="rId65"/>
    <p:sldId id="352" r:id="rId66"/>
    <p:sldId id="315" r:id="rId67"/>
    <p:sldId id="316" r:id="rId68"/>
    <p:sldId id="330" r:id="rId69"/>
    <p:sldId id="317" r:id="rId70"/>
    <p:sldId id="318" r:id="rId7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Arial"/>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Arial"/>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Arial"/>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Arial"/>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Arial"/>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Arial"/>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Arial"/>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Arial"/>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76"/>
  </p:normalViewPr>
  <p:slideViewPr>
    <p:cSldViewPr snapToGrid="0" snapToObjects="1">
      <p:cViewPr varScale="1">
        <p:scale>
          <a:sx n="48" d="100"/>
          <a:sy n="48" d="100"/>
        </p:scale>
        <p:origin x="1374" y="9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52" d="100"/>
          <a:sy n="52" d="100"/>
        </p:scale>
        <p:origin x="286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Arial"/>
      </a:defRPr>
    </a:lvl1pPr>
    <a:lvl2pPr indent="228600" defTabSz="457200" latinLnBrk="0">
      <a:lnSpc>
        <a:spcPct val="117999"/>
      </a:lnSpc>
      <a:defRPr sz="2200">
        <a:latin typeface="+mn-lt"/>
        <a:ea typeface="+mn-ea"/>
        <a:cs typeface="+mn-cs"/>
        <a:sym typeface="Arial"/>
      </a:defRPr>
    </a:lvl2pPr>
    <a:lvl3pPr indent="457200" defTabSz="457200" latinLnBrk="0">
      <a:lnSpc>
        <a:spcPct val="117999"/>
      </a:lnSpc>
      <a:defRPr sz="2200">
        <a:latin typeface="+mn-lt"/>
        <a:ea typeface="+mn-ea"/>
        <a:cs typeface="+mn-cs"/>
        <a:sym typeface="Arial"/>
      </a:defRPr>
    </a:lvl3pPr>
    <a:lvl4pPr indent="685800" defTabSz="457200" latinLnBrk="0">
      <a:lnSpc>
        <a:spcPct val="117999"/>
      </a:lnSpc>
      <a:defRPr sz="2200">
        <a:latin typeface="+mn-lt"/>
        <a:ea typeface="+mn-ea"/>
        <a:cs typeface="+mn-cs"/>
        <a:sym typeface="Arial"/>
      </a:defRPr>
    </a:lvl4pPr>
    <a:lvl5pPr indent="914400" defTabSz="457200" latinLnBrk="0">
      <a:lnSpc>
        <a:spcPct val="117999"/>
      </a:lnSpc>
      <a:defRPr sz="2200">
        <a:latin typeface="+mn-lt"/>
        <a:ea typeface="+mn-ea"/>
        <a:cs typeface="+mn-cs"/>
        <a:sym typeface="Arial"/>
      </a:defRPr>
    </a:lvl5pPr>
    <a:lvl6pPr indent="1143000" defTabSz="457200" latinLnBrk="0">
      <a:lnSpc>
        <a:spcPct val="117999"/>
      </a:lnSpc>
      <a:defRPr sz="2200">
        <a:latin typeface="+mn-lt"/>
        <a:ea typeface="+mn-ea"/>
        <a:cs typeface="+mn-cs"/>
        <a:sym typeface="Arial"/>
      </a:defRPr>
    </a:lvl6pPr>
    <a:lvl7pPr indent="1371600" defTabSz="457200" latinLnBrk="0">
      <a:lnSpc>
        <a:spcPct val="117999"/>
      </a:lnSpc>
      <a:defRPr sz="2200">
        <a:latin typeface="+mn-lt"/>
        <a:ea typeface="+mn-ea"/>
        <a:cs typeface="+mn-cs"/>
        <a:sym typeface="Arial"/>
      </a:defRPr>
    </a:lvl7pPr>
    <a:lvl8pPr indent="1600200" defTabSz="457200" latinLnBrk="0">
      <a:lnSpc>
        <a:spcPct val="117999"/>
      </a:lnSpc>
      <a:defRPr sz="2200">
        <a:latin typeface="+mn-lt"/>
        <a:ea typeface="+mn-ea"/>
        <a:cs typeface="+mn-cs"/>
        <a:sym typeface="Arial"/>
      </a:defRPr>
    </a:lvl8pPr>
    <a:lvl9pPr indent="1828800" defTabSz="457200" latinLnBrk="0">
      <a:lnSpc>
        <a:spcPct val="117999"/>
      </a:lnSpc>
      <a:defRPr sz="2200">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85460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A642E-EFBA-674F-8B63-9E9BDF4E79F9}"/>
              </a:ext>
            </a:extLst>
          </p:cNvPr>
          <p:cNvSpPr>
            <a:spLocks noGrp="1"/>
          </p:cNvSpPr>
          <p:nvPr>
            <p:ph type="ctrTitle"/>
          </p:nvPr>
        </p:nvSpPr>
        <p:spPr>
          <a:xfrm>
            <a:off x="1625600" y="1596249"/>
            <a:ext cx="9753600" cy="3395698"/>
          </a:xfrm>
        </p:spPr>
        <p:txBody>
          <a:bodyPr anchor="b"/>
          <a:lstStyle>
            <a:lvl1pPr algn="ctr">
              <a:defRPr sz="6400"/>
            </a:lvl1pPr>
          </a:lstStyle>
          <a:p>
            <a:r>
              <a:rPr lang="en-US"/>
              <a:t>Click to edit Master title style</a:t>
            </a:r>
          </a:p>
        </p:txBody>
      </p:sp>
      <p:sp>
        <p:nvSpPr>
          <p:cNvPr id="3" name="Subtitle 2">
            <a:extLst>
              <a:ext uri="{FF2B5EF4-FFF2-40B4-BE49-F238E27FC236}">
                <a16:creationId xmlns:a16="http://schemas.microsoft.com/office/drawing/2014/main" id="{96281FD5-2005-4449-8C85-2B9D403AA161}"/>
              </a:ext>
            </a:extLst>
          </p:cNvPr>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p>
        </p:txBody>
      </p:sp>
      <p:sp>
        <p:nvSpPr>
          <p:cNvPr id="4" name="Date Placeholder 3">
            <a:extLst>
              <a:ext uri="{FF2B5EF4-FFF2-40B4-BE49-F238E27FC236}">
                <a16:creationId xmlns:a16="http://schemas.microsoft.com/office/drawing/2014/main" id="{9A4315FE-18F9-AB41-AA71-A20867B579CD}"/>
              </a:ext>
            </a:extLst>
          </p:cNvPr>
          <p:cNvSpPr>
            <a:spLocks noGrp="1"/>
          </p:cNvSpPr>
          <p:nvPr>
            <p:ph type="dt" sz="half" idx="10"/>
          </p:nvPr>
        </p:nvSpPr>
        <p:spPr/>
        <p:txBody>
          <a:bodyPr/>
          <a:lstStyle/>
          <a:p>
            <a:fld id="{939918EC-F950-4043-A260-7571E576618B}" type="datetimeFigureOut">
              <a:rPr lang="en-US" smtClean="0"/>
              <a:t>12/3/2018</a:t>
            </a:fld>
            <a:endParaRPr lang="en-US"/>
          </a:p>
        </p:txBody>
      </p:sp>
      <p:sp>
        <p:nvSpPr>
          <p:cNvPr id="5" name="Footer Placeholder 4">
            <a:extLst>
              <a:ext uri="{FF2B5EF4-FFF2-40B4-BE49-F238E27FC236}">
                <a16:creationId xmlns:a16="http://schemas.microsoft.com/office/drawing/2014/main" id="{34E209D3-00BB-2E46-B629-A5F8651C7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ED72D8-7E56-F343-A9E8-159888086ED0}"/>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32601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614F-971C-1945-96F0-D96E90B2E1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88CD01-E63F-1D43-ABAA-0A25FD13CC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10DD8-3D74-BC46-B885-26C88D7EA2B6}"/>
              </a:ext>
            </a:extLst>
          </p:cNvPr>
          <p:cNvSpPr>
            <a:spLocks noGrp="1"/>
          </p:cNvSpPr>
          <p:nvPr>
            <p:ph type="dt" sz="half" idx="10"/>
          </p:nvPr>
        </p:nvSpPr>
        <p:spPr/>
        <p:txBody>
          <a:bodyPr/>
          <a:lstStyle/>
          <a:p>
            <a:fld id="{939918EC-F950-4043-A260-7571E576618B}" type="datetimeFigureOut">
              <a:rPr lang="en-US" smtClean="0"/>
              <a:t>12/3/2018</a:t>
            </a:fld>
            <a:endParaRPr lang="en-US"/>
          </a:p>
        </p:txBody>
      </p:sp>
      <p:sp>
        <p:nvSpPr>
          <p:cNvPr id="5" name="Footer Placeholder 4">
            <a:extLst>
              <a:ext uri="{FF2B5EF4-FFF2-40B4-BE49-F238E27FC236}">
                <a16:creationId xmlns:a16="http://schemas.microsoft.com/office/drawing/2014/main" id="{1E39B773-E80C-E44E-BFEE-0F950AC37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D7BF69-98CE-6442-AC97-3C88F4751454}"/>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001731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0568F-AF55-0C47-A66F-36DF6EA94647}"/>
              </a:ext>
            </a:extLst>
          </p:cNvPr>
          <p:cNvSpPr>
            <a:spLocks noGrp="1"/>
          </p:cNvSpPr>
          <p:nvPr>
            <p:ph type="title" orient="vert"/>
          </p:nvPr>
        </p:nvSpPr>
        <p:spPr>
          <a:xfrm>
            <a:off x="9306560" y="519289"/>
            <a:ext cx="2804160" cy="82657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A8EDC0-FDC2-9B43-A584-F218886211EA}"/>
              </a:ext>
            </a:extLst>
          </p:cNvPr>
          <p:cNvSpPr>
            <a:spLocks noGrp="1"/>
          </p:cNvSpPr>
          <p:nvPr>
            <p:ph type="body" orient="vert" idx="1"/>
          </p:nvPr>
        </p:nvSpPr>
        <p:spPr>
          <a:xfrm>
            <a:off x="894080" y="519289"/>
            <a:ext cx="8249920" cy="82657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7ADCC-DE64-2147-BC09-F0BA8E47B55D}"/>
              </a:ext>
            </a:extLst>
          </p:cNvPr>
          <p:cNvSpPr>
            <a:spLocks noGrp="1"/>
          </p:cNvSpPr>
          <p:nvPr>
            <p:ph type="dt" sz="half" idx="10"/>
          </p:nvPr>
        </p:nvSpPr>
        <p:spPr/>
        <p:txBody>
          <a:bodyPr/>
          <a:lstStyle/>
          <a:p>
            <a:fld id="{939918EC-F950-4043-A260-7571E576618B}" type="datetimeFigureOut">
              <a:rPr lang="en-US" smtClean="0"/>
              <a:t>12/3/2018</a:t>
            </a:fld>
            <a:endParaRPr lang="en-US"/>
          </a:p>
        </p:txBody>
      </p:sp>
      <p:sp>
        <p:nvSpPr>
          <p:cNvPr id="5" name="Footer Placeholder 4">
            <a:extLst>
              <a:ext uri="{FF2B5EF4-FFF2-40B4-BE49-F238E27FC236}">
                <a16:creationId xmlns:a16="http://schemas.microsoft.com/office/drawing/2014/main" id="{7870106E-9DDA-7A4D-9FBE-AEEF397A9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21AE9-7888-2B47-A482-AD938E452B4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6907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a:spLocks noGrp="1"/>
          </p:cNvSpPr>
          <p:nvPr>
            <p:ph type="title"/>
          </p:nvPr>
        </p:nvSpPr>
        <p:spPr>
          <a:prstGeom prst="rect">
            <a:avLst/>
          </a:prstGeom>
        </p:spPr>
        <p:txBody>
          <a:bodyPr/>
          <a:lstStyle/>
          <a:p>
            <a:r>
              <a:t>Title Text</a:t>
            </a:r>
          </a:p>
        </p:txBody>
      </p:sp>
      <p:sp>
        <p:nvSpPr>
          <p:cNvPr id="49"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2607496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EBC45-8E42-7C43-AF21-36A4B958B714}"/>
              </a:ext>
            </a:extLst>
          </p:cNvPr>
          <p:cNvSpPr>
            <a:spLocks noGrp="1"/>
          </p:cNvSpPr>
          <p:nvPr>
            <p:ph type="title"/>
          </p:nvPr>
        </p:nvSpPr>
        <p:spPr/>
        <p:txBody>
          <a:bodyPr>
            <a:normAutofit/>
          </a:bodyPr>
          <a:lstStyle>
            <a:lvl1pPr>
              <a:defRPr sz="6000" b="1"/>
            </a:lvl1pPr>
          </a:lstStyle>
          <a:p>
            <a:r>
              <a:rPr lang="en-US" dirty="0"/>
              <a:t>Click to edit Master title style</a:t>
            </a:r>
          </a:p>
        </p:txBody>
      </p:sp>
      <p:sp>
        <p:nvSpPr>
          <p:cNvPr id="3" name="Content Placeholder 2">
            <a:extLst>
              <a:ext uri="{FF2B5EF4-FFF2-40B4-BE49-F238E27FC236}">
                <a16:creationId xmlns:a16="http://schemas.microsoft.com/office/drawing/2014/main" id="{D7481C22-4C62-B64A-8DBB-5D14CE5694A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DCC0A-3E88-A449-B6B7-6AA719C2C5CC}"/>
              </a:ext>
            </a:extLst>
          </p:cNvPr>
          <p:cNvSpPr>
            <a:spLocks noGrp="1"/>
          </p:cNvSpPr>
          <p:nvPr>
            <p:ph type="dt" sz="half" idx="10"/>
          </p:nvPr>
        </p:nvSpPr>
        <p:spPr/>
        <p:txBody>
          <a:bodyPr/>
          <a:lstStyle/>
          <a:p>
            <a:fld id="{939918EC-F950-4043-A260-7571E576618B}" type="datetimeFigureOut">
              <a:rPr lang="en-US" smtClean="0"/>
              <a:t>12/3/2018</a:t>
            </a:fld>
            <a:endParaRPr lang="en-US"/>
          </a:p>
        </p:txBody>
      </p:sp>
      <p:sp>
        <p:nvSpPr>
          <p:cNvPr id="5" name="Footer Placeholder 4">
            <a:extLst>
              <a:ext uri="{FF2B5EF4-FFF2-40B4-BE49-F238E27FC236}">
                <a16:creationId xmlns:a16="http://schemas.microsoft.com/office/drawing/2014/main" id="{6E96F273-314C-0940-8B24-506D82C24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650E95-DF89-5F4C-87A2-06054D19A7CD}"/>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57888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5C2E8-975E-3D4D-A41F-D00D223690D4}"/>
              </a:ext>
            </a:extLst>
          </p:cNvPr>
          <p:cNvSpPr>
            <a:spLocks noGrp="1"/>
          </p:cNvSpPr>
          <p:nvPr>
            <p:ph type="title"/>
          </p:nvPr>
        </p:nvSpPr>
        <p:spPr>
          <a:xfrm>
            <a:off x="887307" y="2431628"/>
            <a:ext cx="11216640" cy="4057226"/>
          </a:xfrm>
        </p:spPr>
        <p:txBody>
          <a:bodyPr anchor="b"/>
          <a:lstStyle>
            <a:lvl1pPr>
              <a:defRPr sz="6400"/>
            </a:lvl1pPr>
          </a:lstStyle>
          <a:p>
            <a:r>
              <a:rPr lang="en-US"/>
              <a:t>Click to edit Master title style</a:t>
            </a:r>
          </a:p>
        </p:txBody>
      </p:sp>
      <p:sp>
        <p:nvSpPr>
          <p:cNvPr id="3" name="Text Placeholder 2">
            <a:extLst>
              <a:ext uri="{FF2B5EF4-FFF2-40B4-BE49-F238E27FC236}">
                <a16:creationId xmlns:a16="http://schemas.microsoft.com/office/drawing/2014/main" id="{D65293FC-9740-CD41-9E84-D98659FDC040}"/>
              </a:ext>
            </a:extLst>
          </p:cNvPr>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6740928-D348-6C49-8A74-D05522D3520C}"/>
              </a:ext>
            </a:extLst>
          </p:cNvPr>
          <p:cNvSpPr>
            <a:spLocks noGrp="1"/>
          </p:cNvSpPr>
          <p:nvPr>
            <p:ph type="dt" sz="half" idx="10"/>
          </p:nvPr>
        </p:nvSpPr>
        <p:spPr/>
        <p:txBody>
          <a:bodyPr/>
          <a:lstStyle/>
          <a:p>
            <a:fld id="{939918EC-F950-4043-A260-7571E576618B}" type="datetimeFigureOut">
              <a:rPr lang="en-US" smtClean="0"/>
              <a:t>12/3/2018</a:t>
            </a:fld>
            <a:endParaRPr lang="en-US"/>
          </a:p>
        </p:txBody>
      </p:sp>
      <p:sp>
        <p:nvSpPr>
          <p:cNvPr id="5" name="Footer Placeholder 4">
            <a:extLst>
              <a:ext uri="{FF2B5EF4-FFF2-40B4-BE49-F238E27FC236}">
                <a16:creationId xmlns:a16="http://schemas.microsoft.com/office/drawing/2014/main" id="{281EB128-355D-9344-8CAB-D007DDCCD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B10F23-3F0A-2D4C-9EC4-D1F68418ABA8}"/>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27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71563-1DC8-8F4A-90A1-81DEF47AB9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6CC84-CD8E-434B-93C2-4C219D50C2AF}"/>
              </a:ext>
            </a:extLst>
          </p:cNvPr>
          <p:cNvSpPr>
            <a:spLocks noGrp="1"/>
          </p:cNvSpPr>
          <p:nvPr>
            <p:ph sz="half" idx="1"/>
          </p:nvPr>
        </p:nvSpPr>
        <p:spPr>
          <a:xfrm>
            <a:off x="894080" y="2596444"/>
            <a:ext cx="5527040" cy="6188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CDB8B3-1555-AF44-A21B-67281329DA71}"/>
              </a:ext>
            </a:extLst>
          </p:cNvPr>
          <p:cNvSpPr>
            <a:spLocks noGrp="1"/>
          </p:cNvSpPr>
          <p:nvPr>
            <p:ph sz="half" idx="2"/>
          </p:nvPr>
        </p:nvSpPr>
        <p:spPr>
          <a:xfrm>
            <a:off x="6583680" y="2596444"/>
            <a:ext cx="5527040" cy="61885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F3B120-4933-AB45-8DC0-777D176FC065}"/>
              </a:ext>
            </a:extLst>
          </p:cNvPr>
          <p:cNvSpPr>
            <a:spLocks noGrp="1"/>
          </p:cNvSpPr>
          <p:nvPr>
            <p:ph type="dt" sz="half" idx="10"/>
          </p:nvPr>
        </p:nvSpPr>
        <p:spPr/>
        <p:txBody>
          <a:bodyPr/>
          <a:lstStyle/>
          <a:p>
            <a:fld id="{939918EC-F950-4043-A260-7571E576618B}" type="datetimeFigureOut">
              <a:rPr lang="en-US" smtClean="0"/>
              <a:t>12/3/2018</a:t>
            </a:fld>
            <a:endParaRPr lang="en-US"/>
          </a:p>
        </p:txBody>
      </p:sp>
      <p:sp>
        <p:nvSpPr>
          <p:cNvPr id="6" name="Footer Placeholder 5">
            <a:extLst>
              <a:ext uri="{FF2B5EF4-FFF2-40B4-BE49-F238E27FC236}">
                <a16:creationId xmlns:a16="http://schemas.microsoft.com/office/drawing/2014/main" id="{A8A4A4E0-5E57-5D49-ADBD-13D6DB2344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B6535-059D-2B46-A6B8-AD6FB01CF26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4166959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B09B2-9FF3-D040-96E9-58DF5BB7003E}"/>
              </a:ext>
            </a:extLst>
          </p:cNvPr>
          <p:cNvSpPr>
            <a:spLocks noGrp="1"/>
          </p:cNvSpPr>
          <p:nvPr>
            <p:ph type="title"/>
          </p:nvPr>
        </p:nvSpPr>
        <p:spPr>
          <a:xfrm>
            <a:off x="895774" y="519290"/>
            <a:ext cx="11216640" cy="18852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CE501C-250C-6B43-9948-04CEB38E1799}"/>
              </a:ext>
            </a:extLst>
          </p:cNvPr>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Edit Master text styles</a:t>
            </a:r>
          </a:p>
        </p:txBody>
      </p:sp>
      <p:sp>
        <p:nvSpPr>
          <p:cNvPr id="4" name="Content Placeholder 3">
            <a:extLst>
              <a:ext uri="{FF2B5EF4-FFF2-40B4-BE49-F238E27FC236}">
                <a16:creationId xmlns:a16="http://schemas.microsoft.com/office/drawing/2014/main" id="{8B3442FB-14E0-9B42-829D-F9B89175F3D1}"/>
              </a:ext>
            </a:extLst>
          </p:cNvPr>
          <p:cNvSpPr>
            <a:spLocks noGrp="1"/>
          </p:cNvSpPr>
          <p:nvPr>
            <p:ph sz="half" idx="2"/>
          </p:nvPr>
        </p:nvSpPr>
        <p:spPr>
          <a:xfrm>
            <a:off x="895775" y="3562773"/>
            <a:ext cx="5501639" cy="5240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8ACF2F-0DA8-4846-8495-F6C6BCAA9C6D}"/>
              </a:ext>
            </a:extLst>
          </p:cNvPr>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Edit Master text styles</a:t>
            </a:r>
          </a:p>
        </p:txBody>
      </p:sp>
      <p:sp>
        <p:nvSpPr>
          <p:cNvPr id="6" name="Content Placeholder 5">
            <a:extLst>
              <a:ext uri="{FF2B5EF4-FFF2-40B4-BE49-F238E27FC236}">
                <a16:creationId xmlns:a16="http://schemas.microsoft.com/office/drawing/2014/main" id="{FE8D0582-0142-714D-92F3-FC746EEB4E27}"/>
              </a:ext>
            </a:extLst>
          </p:cNvPr>
          <p:cNvSpPr>
            <a:spLocks noGrp="1"/>
          </p:cNvSpPr>
          <p:nvPr>
            <p:ph sz="quarter" idx="4"/>
          </p:nvPr>
        </p:nvSpPr>
        <p:spPr>
          <a:xfrm>
            <a:off x="6583680" y="3562773"/>
            <a:ext cx="5528734" cy="5240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61BAA2-84E7-8B49-83C5-97AC64563F38}"/>
              </a:ext>
            </a:extLst>
          </p:cNvPr>
          <p:cNvSpPr>
            <a:spLocks noGrp="1"/>
          </p:cNvSpPr>
          <p:nvPr>
            <p:ph type="dt" sz="half" idx="10"/>
          </p:nvPr>
        </p:nvSpPr>
        <p:spPr/>
        <p:txBody>
          <a:bodyPr/>
          <a:lstStyle/>
          <a:p>
            <a:fld id="{939918EC-F950-4043-A260-7571E576618B}" type="datetimeFigureOut">
              <a:rPr lang="en-US" smtClean="0"/>
              <a:t>12/3/2018</a:t>
            </a:fld>
            <a:endParaRPr lang="en-US"/>
          </a:p>
        </p:txBody>
      </p:sp>
      <p:sp>
        <p:nvSpPr>
          <p:cNvPr id="8" name="Footer Placeholder 7">
            <a:extLst>
              <a:ext uri="{FF2B5EF4-FFF2-40B4-BE49-F238E27FC236}">
                <a16:creationId xmlns:a16="http://schemas.microsoft.com/office/drawing/2014/main" id="{9A515F80-6F01-484B-A64C-05E51E3D01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420CA-D0F4-6D44-BB9C-566C5D6CAF63}"/>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78657522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B3865-9F1F-9748-903F-6CAD8CA865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F39DB9-63B6-5140-B0AC-960B4FC0DA0D}"/>
              </a:ext>
            </a:extLst>
          </p:cNvPr>
          <p:cNvSpPr>
            <a:spLocks noGrp="1"/>
          </p:cNvSpPr>
          <p:nvPr>
            <p:ph type="dt" sz="half" idx="10"/>
          </p:nvPr>
        </p:nvSpPr>
        <p:spPr/>
        <p:txBody>
          <a:bodyPr/>
          <a:lstStyle/>
          <a:p>
            <a:fld id="{939918EC-F950-4043-A260-7571E576618B}" type="datetimeFigureOut">
              <a:rPr lang="en-US" smtClean="0"/>
              <a:t>12/3/2018</a:t>
            </a:fld>
            <a:endParaRPr lang="en-US"/>
          </a:p>
        </p:txBody>
      </p:sp>
      <p:sp>
        <p:nvSpPr>
          <p:cNvPr id="4" name="Footer Placeholder 3">
            <a:extLst>
              <a:ext uri="{FF2B5EF4-FFF2-40B4-BE49-F238E27FC236}">
                <a16:creationId xmlns:a16="http://schemas.microsoft.com/office/drawing/2014/main" id="{294E3A16-9805-374D-BCAE-3141ABA7A9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2E9227-D130-D146-826C-ECD6E7A6138A}"/>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86516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7FEE7-C92D-A648-ADBC-E5D9C4703BCB}"/>
              </a:ext>
            </a:extLst>
          </p:cNvPr>
          <p:cNvSpPr>
            <a:spLocks noGrp="1"/>
          </p:cNvSpPr>
          <p:nvPr>
            <p:ph type="dt" sz="half" idx="10"/>
          </p:nvPr>
        </p:nvSpPr>
        <p:spPr/>
        <p:txBody>
          <a:bodyPr/>
          <a:lstStyle/>
          <a:p>
            <a:fld id="{939918EC-F950-4043-A260-7571E576618B}" type="datetimeFigureOut">
              <a:rPr lang="en-US" smtClean="0"/>
              <a:t>12/3/2018</a:t>
            </a:fld>
            <a:endParaRPr lang="en-US"/>
          </a:p>
        </p:txBody>
      </p:sp>
      <p:sp>
        <p:nvSpPr>
          <p:cNvPr id="3" name="Footer Placeholder 2">
            <a:extLst>
              <a:ext uri="{FF2B5EF4-FFF2-40B4-BE49-F238E27FC236}">
                <a16:creationId xmlns:a16="http://schemas.microsoft.com/office/drawing/2014/main" id="{741687C2-1005-774A-A33A-5A96809113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E77F22-8AEC-F042-B4E7-A026828F959B}"/>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10191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3C9E-FD88-1943-9F73-5F3CC11E944B}"/>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Content Placeholder 2">
            <a:extLst>
              <a:ext uri="{FF2B5EF4-FFF2-40B4-BE49-F238E27FC236}">
                <a16:creationId xmlns:a16="http://schemas.microsoft.com/office/drawing/2014/main" id="{17847A89-B20B-274F-B270-C7CB9887F41E}"/>
              </a:ext>
            </a:extLst>
          </p:cNvPr>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5F4F97-1F74-BE47-AAD1-9776B9A66E59}"/>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Edit Master text styles</a:t>
            </a:r>
          </a:p>
        </p:txBody>
      </p:sp>
      <p:sp>
        <p:nvSpPr>
          <p:cNvPr id="5" name="Date Placeholder 4">
            <a:extLst>
              <a:ext uri="{FF2B5EF4-FFF2-40B4-BE49-F238E27FC236}">
                <a16:creationId xmlns:a16="http://schemas.microsoft.com/office/drawing/2014/main" id="{93811335-64D2-224A-9E30-22D3CD9E6DEF}"/>
              </a:ext>
            </a:extLst>
          </p:cNvPr>
          <p:cNvSpPr>
            <a:spLocks noGrp="1"/>
          </p:cNvSpPr>
          <p:nvPr>
            <p:ph type="dt" sz="half" idx="10"/>
          </p:nvPr>
        </p:nvSpPr>
        <p:spPr/>
        <p:txBody>
          <a:bodyPr/>
          <a:lstStyle/>
          <a:p>
            <a:fld id="{939918EC-F950-4043-A260-7571E576618B}" type="datetimeFigureOut">
              <a:rPr lang="en-US" smtClean="0"/>
              <a:t>12/3/2018</a:t>
            </a:fld>
            <a:endParaRPr lang="en-US"/>
          </a:p>
        </p:txBody>
      </p:sp>
      <p:sp>
        <p:nvSpPr>
          <p:cNvPr id="6" name="Footer Placeholder 5">
            <a:extLst>
              <a:ext uri="{FF2B5EF4-FFF2-40B4-BE49-F238E27FC236}">
                <a16:creationId xmlns:a16="http://schemas.microsoft.com/office/drawing/2014/main" id="{62E353B0-0D36-F746-8DB2-5C89029FF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AFC842-4346-EB41-AC38-EA5EF55BD2C4}"/>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98349872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0E77-4AD3-3C47-8886-FEE1A736908A}"/>
              </a:ext>
            </a:extLst>
          </p:cNvPr>
          <p:cNvSpPr>
            <a:spLocks noGrp="1"/>
          </p:cNvSpPr>
          <p:nvPr>
            <p:ph type="title"/>
          </p:nvPr>
        </p:nvSpPr>
        <p:spPr>
          <a:xfrm>
            <a:off x="895774" y="650240"/>
            <a:ext cx="4194386" cy="2275840"/>
          </a:xfrm>
        </p:spPr>
        <p:txBody>
          <a:bodyPr anchor="b"/>
          <a:lstStyle>
            <a:lvl1pPr>
              <a:defRPr sz="3413"/>
            </a:lvl1pPr>
          </a:lstStyle>
          <a:p>
            <a:r>
              <a:rPr lang="en-US"/>
              <a:t>Click to edit Master title style</a:t>
            </a:r>
          </a:p>
        </p:txBody>
      </p:sp>
      <p:sp>
        <p:nvSpPr>
          <p:cNvPr id="3" name="Picture Placeholder 2">
            <a:extLst>
              <a:ext uri="{FF2B5EF4-FFF2-40B4-BE49-F238E27FC236}">
                <a16:creationId xmlns:a16="http://schemas.microsoft.com/office/drawing/2014/main" id="{B42FB0BC-28D6-4B49-8B39-7D0AABC9B1EE}"/>
              </a:ext>
            </a:extLst>
          </p:cNvPr>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a:extLst>
              <a:ext uri="{FF2B5EF4-FFF2-40B4-BE49-F238E27FC236}">
                <a16:creationId xmlns:a16="http://schemas.microsoft.com/office/drawing/2014/main" id="{C6891B62-FA48-EC4C-9C9C-D596E37891D3}"/>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Edit Master text styles</a:t>
            </a:r>
          </a:p>
        </p:txBody>
      </p:sp>
      <p:sp>
        <p:nvSpPr>
          <p:cNvPr id="5" name="Date Placeholder 4">
            <a:extLst>
              <a:ext uri="{FF2B5EF4-FFF2-40B4-BE49-F238E27FC236}">
                <a16:creationId xmlns:a16="http://schemas.microsoft.com/office/drawing/2014/main" id="{6F011315-0C68-8F46-B2EC-F5B4C2087916}"/>
              </a:ext>
            </a:extLst>
          </p:cNvPr>
          <p:cNvSpPr>
            <a:spLocks noGrp="1"/>
          </p:cNvSpPr>
          <p:nvPr>
            <p:ph type="dt" sz="half" idx="10"/>
          </p:nvPr>
        </p:nvSpPr>
        <p:spPr/>
        <p:txBody>
          <a:bodyPr/>
          <a:lstStyle/>
          <a:p>
            <a:fld id="{939918EC-F950-4043-A260-7571E576618B}" type="datetimeFigureOut">
              <a:rPr lang="en-US" smtClean="0"/>
              <a:t>12/3/2018</a:t>
            </a:fld>
            <a:endParaRPr lang="en-US"/>
          </a:p>
        </p:txBody>
      </p:sp>
      <p:sp>
        <p:nvSpPr>
          <p:cNvPr id="6" name="Footer Placeholder 5">
            <a:extLst>
              <a:ext uri="{FF2B5EF4-FFF2-40B4-BE49-F238E27FC236}">
                <a16:creationId xmlns:a16="http://schemas.microsoft.com/office/drawing/2014/main" id="{2FFF4BB6-A97C-0E45-93F9-0F3B6C844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957941-190C-B84C-BF40-3BECE384A3C4}"/>
              </a:ext>
            </a:extLst>
          </p:cNvPr>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277102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6BFF71-8BE8-A746-9294-D5EDA30DE3DC}"/>
              </a:ext>
            </a:extLst>
          </p:cNvPr>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3113AF-2850-5C45-8746-539B7213F17D}"/>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F397ED-6E35-E142-87CD-03EA876D2C32}"/>
              </a:ext>
            </a:extLst>
          </p:cNvPr>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939918EC-F950-4043-A260-7571E576618B}" type="datetimeFigureOut">
              <a:rPr lang="en-US" smtClean="0"/>
              <a:t>12/3/2018</a:t>
            </a:fld>
            <a:endParaRPr lang="en-US"/>
          </a:p>
        </p:txBody>
      </p:sp>
      <p:sp>
        <p:nvSpPr>
          <p:cNvPr id="5" name="Footer Placeholder 4">
            <a:extLst>
              <a:ext uri="{FF2B5EF4-FFF2-40B4-BE49-F238E27FC236}">
                <a16:creationId xmlns:a16="http://schemas.microsoft.com/office/drawing/2014/main" id="{BFEB516C-E484-4E49-AF13-93DD1AAE5596}"/>
              </a:ext>
            </a:extLst>
          </p:cNvPr>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EA7099-4CBE-4B4E-957E-99A9DF3B2750}"/>
              </a:ext>
            </a:extLst>
          </p:cNvPr>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00153708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s://www.nfhs.org/sports-resource-content/girls-gymnastics-rules-interpretations-2018-19/" TargetMode="External"/><Relationship Id="rId2" Type="http://schemas.openxmlformats.org/officeDocument/2006/relationships/hyperlink" Target="https://www.nfhs.org/activities-sports/gymnastics-girls/" TargetMode="External"/><Relationship Id="rId1" Type="http://schemas.openxmlformats.org/officeDocument/2006/relationships/slideLayout" Target="../slideLayouts/slideLayout2.xml"/><Relationship Id="rId6" Type="http://schemas.openxmlformats.org/officeDocument/2006/relationships/hyperlink" Target="https://www.ghsa.net/gymnastics" TargetMode="External"/><Relationship Id="rId5" Type="http://schemas.openxmlformats.org/officeDocument/2006/relationships/hyperlink" Target="http://gagymjudges.wixsite.com/ga-gymnastics-judges" TargetMode="External"/><Relationship Id="rId4" Type="http://schemas.openxmlformats.org/officeDocument/2006/relationships/hyperlink" Target="https://www.nfhs.org/sports-resource-content/2018-2020-frequently-asked-questions/"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hyperlink" Target="http://gagymjudges.wixsite.com/ga-gymnastics-judges" TargetMode="Externa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hyperlink" Target="mailto:pennypitts@ghsa.net" TargetMode="External"/><Relationship Id="rId2" Type="http://schemas.openxmlformats.org/officeDocument/2006/relationships/hyperlink" Target="mailto:luebella@bellsouth.net" TargetMode="External"/><Relationship Id="rId1" Type="http://schemas.openxmlformats.org/officeDocument/2006/relationships/slideLayout" Target="../slideLayouts/slideLayout12.xml"/><Relationship Id="rId6" Type="http://schemas.openxmlformats.org/officeDocument/2006/relationships/hyperlink" Target="mailto:frtripp@saintcolumba.net" TargetMode="External"/><Relationship Id="rId5" Type="http://schemas.openxmlformats.org/officeDocument/2006/relationships/hyperlink" Target="mailto:amye@westminster.net" TargetMode="External"/><Relationship Id="rId4" Type="http://schemas.openxmlformats.org/officeDocument/2006/relationships/hyperlink" Target="mailto:margaret.stephens@westrock.co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55B1-A885-468B-A398-B6680AE327F6}"/>
              </a:ext>
            </a:extLst>
          </p:cNvPr>
          <p:cNvSpPr>
            <a:spLocks noGrp="1"/>
          </p:cNvSpPr>
          <p:nvPr>
            <p:ph type="ctrTitle"/>
          </p:nvPr>
        </p:nvSpPr>
        <p:spPr/>
        <p:txBody>
          <a:bodyPr/>
          <a:lstStyle/>
          <a:p>
            <a:r>
              <a:rPr lang="en-US" b="1" dirty="0"/>
              <a:t>Georgia High School Gymnastics</a:t>
            </a:r>
          </a:p>
        </p:txBody>
      </p:sp>
      <p:sp>
        <p:nvSpPr>
          <p:cNvPr id="3" name="Subtitle 2">
            <a:extLst>
              <a:ext uri="{FF2B5EF4-FFF2-40B4-BE49-F238E27FC236}">
                <a16:creationId xmlns:a16="http://schemas.microsoft.com/office/drawing/2014/main" id="{61E55A9C-C351-49F7-9C01-449BDCD721A7}"/>
              </a:ext>
            </a:extLst>
          </p:cNvPr>
          <p:cNvSpPr>
            <a:spLocks noGrp="1"/>
          </p:cNvSpPr>
          <p:nvPr>
            <p:ph type="subTitle" idx="1"/>
          </p:nvPr>
        </p:nvSpPr>
        <p:spPr/>
        <p:txBody>
          <a:bodyPr/>
          <a:lstStyle/>
          <a:p>
            <a:r>
              <a:rPr lang="en-US" dirty="0"/>
              <a:t>Workshop for New Coaches and Judges</a:t>
            </a:r>
          </a:p>
          <a:p>
            <a:r>
              <a:rPr lang="en-US" dirty="0"/>
              <a:t>December 2, 2018</a:t>
            </a:r>
          </a:p>
        </p:txBody>
      </p:sp>
    </p:spTree>
    <p:extLst>
      <p:ext uri="{BB962C8B-B14F-4D97-AF65-F5344CB8AC3E}">
        <p14:creationId xmlns:p14="http://schemas.microsoft.com/office/powerpoint/2010/main" val="1216077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A592-C172-4B6B-B856-B33EAF8950A2}"/>
              </a:ext>
            </a:extLst>
          </p:cNvPr>
          <p:cNvSpPr>
            <a:spLocks noGrp="1"/>
          </p:cNvSpPr>
          <p:nvPr>
            <p:ph type="title"/>
          </p:nvPr>
        </p:nvSpPr>
        <p:spPr/>
        <p:txBody>
          <a:bodyPr/>
          <a:lstStyle/>
          <a:p>
            <a:r>
              <a:rPr lang="en-US" dirty="0"/>
              <a:t>Awarding Difficulty</a:t>
            </a:r>
          </a:p>
        </p:txBody>
      </p:sp>
      <p:sp>
        <p:nvSpPr>
          <p:cNvPr id="3" name="Content Placeholder 2">
            <a:extLst>
              <a:ext uri="{FF2B5EF4-FFF2-40B4-BE49-F238E27FC236}">
                <a16:creationId xmlns:a16="http://schemas.microsoft.com/office/drawing/2014/main" id="{3D457C84-FB3C-4F72-A057-39E5EA1512AA}"/>
              </a:ext>
            </a:extLst>
          </p:cNvPr>
          <p:cNvSpPr>
            <a:spLocks noGrp="1"/>
          </p:cNvSpPr>
          <p:nvPr>
            <p:ph idx="1"/>
          </p:nvPr>
        </p:nvSpPr>
        <p:spPr>
          <a:xfrm>
            <a:off x="894080" y="2596444"/>
            <a:ext cx="11216640" cy="6188570"/>
          </a:xfrm>
        </p:spPr>
        <p:txBody>
          <a:bodyPr>
            <a:normAutofit fontScale="85000" lnSpcReduction="20000"/>
          </a:bodyPr>
          <a:lstStyle/>
          <a:p>
            <a:pPr marL="0" indent="0">
              <a:lnSpc>
                <a:spcPct val="110000"/>
              </a:lnSpc>
              <a:buNone/>
            </a:pPr>
            <a:r>
              <a:rPr lang="en-US" sz="3200" dirty="0"/>
              <a:t>No Value Part is awarded:</a:t>
            </a:r>
          </a:p>
          <a:p>
            <a:pPr>
              <a:lnSpc>
                <a:spcPct val="110000"/>
              </a:lnSpc>
            </a:pPr>
            <a:r>
              <a:rPr lang="en-US" sz="3200" dirty="0"/>
              <a:t>Fall during execution of element (weight not borne)</a:t>
            </a:r>
          </a:p>
          <a:p>
            <a:pPr lvl="1">
              <a:lnSpc>
                <a:spcPct val="110000"/>
              </a:lnSpc>
            </a:pPr>
            <a:r>
              <a:rPr lang="en-US" sz="2773" dirty="0"/>
              <a:t>If the element is almost complete before the fall, Value Part credit is given, but the fall deduction is taken</a:t>
            </a:r>
          </a:p>
          <a:p>
            <a:pPr>
              <a:lnSpc>
                <a:spcPct val="110000"/>
              </a:lnSpc>
            </a:pPr>
            <a:r>
              <a:rPr lang="en-US" sz="3200" dirty="0"/>
              <a:t>Failure to land on any part of the bottom of the feet</a:t>
            </a:r>
          </a:p>
          <a:p>
            <a:pPr>
              <a:lnSpc>
                <a:spcPct val="110000"/>
              </a:lnSpc>
            </a:pPr>
            <a:r>
              <a:rPr lang="en-US" sz="3200" dirty="0"/>
              <a:t>Spotter facilitates the element</a:t>
            </a:r>
          </a:p>
          <a:p>
            <a:pPr>
              <a:lnSpc>
                <a:spcPct val="110000"/>
              </a:lnSpc>
            </a:pPr>
            <a:r>
              <a:rPr lang="en-US" sz="3200" dirty="0"/>
              <a:t>Element performed a third time</a:t>
            </a:r>
            <a:br>
              <a:rPr lang="en-US" sz="3200" dirty="0"/>
            </a:br>
            <a:br>
              <a:rPr lang="en-US" sz="3200" dirty="0"/>
            </a:br>
            <a:r>
              <a:rPr lang="en-US" sz="3200" dirty="0"/>
              <a:t>NOTE: Elements/series listed separately in the rules book are considered separate elements/series. Any element can be recognized as a Value Part two times. The third time an element is repeated it will not receive Value Part credit. If an element does not receive Value Part credit, it cannot be used to fulfill event requirements or Bonus. </a:t>
            </a:r>
            <a:br>
              <a:rPr lang="en-US" dirty="0"/>
            </a:br>
            <a:endParaRPr lang="en-US" dirty="0"/>
          </a:p>
        </p:txBody>
      </p:sp>
    </p:spTree>
    <p:extLst>
      <p:ext uri="{BB962C8B-B14F-4D97-AF65-F5344CB8AC3E}">
        <p14:creationId xmlns:p14="http://schemas.microsoft.com/office/powerpoint/2010/main" val="322563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70" name="Execution (Technique/Amplitude/Posture)…"/>
          <p:cNvSpPr>
            <a:spLocks noGrp="1"/>
          </p:cNvSpPr>
          <p:nvPr>
            <p:ph type="title"/>
          </p:nvPr>
        </p:nvSpPr>
        <p:spPr>
          <a:xfrm>
            <a:off x="345057" y="757435"/>
            <a:ext cx="12128675" cy="8645357"/>
          </a:xfrm>
          <a:prstGeom prst="rect">
            <a:avLst/>
          </a:prstGeom>
        </p:spPr>
        <p:txBody>
          <a:bodyPr anchor="t">
            <a:normAutofit/>
          </a:bodyPr>
          <a:lstStyle/>
          <a:p>
            <a:pPr defTabSz="457200">
              <a:lnSpc>
                <a:spcPts val="7100"/>
              </a:lnSpc>
              <a:spcBef>
                <a:spcPts val="1200"/>
              </a:spcBef>
              <a:defRPr sz="4800" b="1"/>
            </a:pPr>
            <a:r>
              <a:rPr dirty="0"/>
              <a:t>Execution (Technique/Amplitude/Posture)</a:t>
            </a:r>
            <a:r>
              <a:rPr lang="en-US" dirty="0"/>
              <a:t> (4.2)</a:t>
            </a:r>
            <a:r>
              <a:rPr dirty="0"/>
              <a:t> </a:t>
            </a:r>
          </a:p>
          <a:p>
            <a:pPr marL="457200" indent="-457200" algn="l" defTabSz="457200">
              <a:lnSpc>
                <a:spcPts val="4100"/>
              </a:lnSpc>
              <a:spcBef>
                <a:spcPts val="1000"/>
              </a:spcBef>
              <a:tabLst>
                <a:tab pos="139700" algn="l"/>
                <a:tab pos="457200" algn="l"/>
              </a:tabLst>
              <a:defRPr sz="2400" b="1"/>
            </a:pPr>
            <a:endParaRPr dirty="0"/>
          </a:p>
          <a:p>
            <a:pPr marL="457200" indent="-457200" algn="l" defTabSz="457200">
              <a:lnSpc>
                <a:spcPts val="4100"/>
              </a:lnSpc>
              <a:spcBef>
                <a:spcPts val="1000"/>
              </a:spcBef>
              <a:tabLst>
                <a:tab pos="139700" algn="l"/>
                <a:tab pos="457200" algn="l"/>
              </a:tabLst>
              <a:defRPr sz="2400"/>
            </a:pPr>
            <a:r>
              <a:rPr sz="3600" dirty="0"/>
              <a:t>Slight/Small Faults …………</a:t>
            </a:r>
            <a:r>
              <a:rPr lang="en-US" sz="3600" dirty="0"/>
              <a:t>….</a:t>
            </a:r>
            <a:r>
              <a:rPr sz="3600" dirty="0"/>
              <a:t>………………………. 0.05-0.10 </a:t>
            </a:r>
          </a:p>
          <a:p>
            <a:pPr marL="457200" indent="-457200" algn="l" defTabSz="457200">
              <a:lnSpc>
                <a:spcPts val="4100"/>
              </a:lnSpc>
              <a:spcBef>
                <a:spcPts val="1000"/>
              </a:spcBef>
              <a:tabLst>
                <a:tab pos="139700" algn="l"/>
                <a:tab pos="457200" algn="l"/>
              </a:tabLst>
              <a:defRPr sz="2400"/>
            </a:pPr>
            <a:endParaRPr sz="3600" dirty="0"/>
          </a:p>
          <a:p>
            <a:pPr marL="457200" indent="-457200" algn="l" defTabSz="457200">
              <a:lnSpc>
                <a:spcPts val="4100"/>
              </a:lnSpc>
              <a:spcBef>
                <a:spcPts val="1000"/>
              </a:spcBef>
              <a:tabLst>
                <a:tab pos="139700" algn="l"/>
                <a:tab pos="457200" algn="l"/>
              </a:tabLst>
              <a:defRPr sz="2400"/>
            </a:pPr>
            <a:r>
              <a:rPr sz="3600" dirty="0"/>
              <a:t>Medium Faults ……………………</a:t>
            </a:r>
            <a:r>
              <a:rPr lang="en-US" sz="3600" dirty="0"/>
              <a:t>.</a:t>
            </a:r>
            <a:r>
              <a:rPr sz="3600" dirty="0"/>
              <a:t>……………………Up to 0.20</a:t>
            </a:r>
          </a:p>
          <a:p>
            <a:pPr marL="457200" indent="-457200" algn="l" defTabSz="457200">
              <a:lnSpc>
                <a:spcPts val="4100"/>
              </a:lnSpc>
              <a:spcBef>
                <a:spcPts val="1000"/>
              </a:spcBef>
              <a:tabLst>
                <a:tab pos="139700" algn="l"/>
                <a:tab pos="457200" algn="l"/>
              </a:tabLst>
              <a:defRPr sz="2400"/>
            </a:pPr>
            <a:r>
              <a:rPr sz="3600" dirty="0"/>
              <a:t> </a:t>
            </a:r>
          </a:p>
          <a:p>
            <a:pPr algn="l" defTabSz="457200">
              <a:lnSpc>
                <a:spcPts val="4100"/>
              </a:lnSpc>
              <a:spcBef>
                <a:spcPts val="1200"/>
              </a:spcBef>
              <a:defRPr sz="2400"/>
            </a:pPr>
            <a:r>
              <a:rPr sz="3600" dirty="0"/>
              <a:t>Large Faults ………………………………</a:t>
            </a:r>
            <a:r>
              <a:rPr lang="en-US" sz="3600" dirty="0"/>
              <a:t>..</a:t>
            </a:r>
            <a:r>
              <a:rPr sz="3600" dirty="0"/>
              <a:t>………….. Up to 0.30</a:t>
            </a:r>
          </a:p>
          <a:p>
            <a:pPr algn="l" defTabSz="457200">
              <a:lnSpc>
                <a:spcPts val="4100"/>
              </a:lnSpc>
              <a:spcBef>
                <a:spcPts val="1200"/>
              </a:spcBef>
              <a:defRPr sz="2400"/>
            </a:pPr>
            <a:endParaRPr sz="3600" dirty="0"/>
          </a:p>
          <a:p>
            <a:pPr algn="l" defTabSz="457200">
              <a:lnSpc>
                <a:spcPts val="4100"/>
              </a:lnSpc>
              <a:spcBef>
                <a:spcPts val="1200"/>
              </a:spcBef>
              <a:defRPr sz="2400"/>
            </a:pPr>
            <a:r>
              <a:rPr sz="3600" dirty="0"/>
              <a:t>Very Large Faults …………….…</a:t>
            </a:r>
            <a:r>
              <a:rPr lang="en-US" sz="3600" dirty="0"/>
              <a:t>…</a:t>
            </a:r>
            <a:r>
              <a:rPr sz="3600" dirty="0"/>
              <a:t>………………………… 0.50 </a:t>
            </a:r>
          </a:p>
        </p:txBody>
      </p:sp>
    </p:spTree>
    <p:extLst>
      <p:ext uri="{BB962C8B-B14F-4D97-AF65-F5344CB8AC3E}">
        <p14:creationId xmlns:p14="http://schemas.microsoft.com/office/powerpoint/2010/main" val="203424181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A592-C172-4B6B-B856-B33EAF8950A2}"/>
              </a:ext>
            </a:extLst>
          </p:cNvPr>
          <p:cNvSpPr>
            <a:spLocks noGrp="1"/>
          </p:cNvSpPr>
          <p:nvPr>
            <p:ph type="title"/>
          </p:nvPr>
        </p:nvSpPr>
        <p:spPr/>
        <p:txBody>
          <a:bodyPr/>
          <a:lstStyle/>
          <a:p>
            <a:r>
              <a:rPr lang="en-US" dirty="0"/>
              <a:t>Bonus (.8)</a:t>
            </a:r>
          </a:p>
        </p:txBody>
      </p:sp>
      <p:sp>
        <p:nvSpPr>
          <p:cNvPr id="3" name="Content Placeholder 2">
            <a:extLst>
              <a:ext uri="{FF2B5EF4-FFF2-40B4-BE49-F238E27FC236}">
                <a16:creationId xmlns:a16="http://schemas.microsoft.com/office/drawing/2014/main" id="{3D457C84-FB3C-4F72-A057-39E5EA1512AA}"/>
              </a:ext>
            </a:extLst>
          </p:cNvPr>
          <p:cNvSpPr>
            <a:spLocks noGrp="1"/>
          </p:cNvSpPr>
          <p:nvPr>
            <p:ph idx="1"/>
          </p:nvPr>
        </p:nvSpPr>
        <p:spPr>
          <a:xfrm>
            <a:off x="894080" y="2596444"/>
            <a:ext cx="11216640" cy="6188570"/>
          </a:xfrm>
        </p:spPr>
        <p:txBody>
          <a:bodyPr>
            <a:normAutofit fontScale="85000" lnSpcReduction="20000"/>
          </a:bodyPr>
          <a:lstStyle/>
          <a:p>
            <a:pPr>
              <a:lnSpc>
                <a:spcPct val="110000"/>
              </a:lnSpc>
            </a:pPr>
            <a:r>
              <a:rPr lang="en-US" sz="3200" dirty="0"/>
              <a:t>Up to .4 for advanced high superiors</a:t>
            </a:r>
          </a:p>
          <a:p>
            <a:pPr lvl="1">
              <a:lnSpc>
                <a:spcPct val="110000"/>
              </a:lnSpc>
            </a:pPr>
            <a:r>
              <a:rPr lang="en-US" sz="2773" dirty="0"/>
              <a:t>Provided there is no fall or spot</a:t>
            </a:r>
          </a:p>
          <a:p>
            <a:pPr lvl="1">
              <a:lnSpc>
                <a:spcPct val="110000"/>
              </a:lnSpc>
            </a:pPr>
            <a:r>
              <a:rPr lang="en-US" sz="2773" dirty="0"/>
              <a:t>.2 for one AHS or .4 if there is a second different AHS</a:t>
            </a:r>
          </a:p>
          <a:p>
            <a:pPr>
              <a:lnSpc>
                <a:spcPct val="110000"/>
              </a:lnSpc>
            </a:pPr>
            <a:r>
              <a:rPr lang="en-US" sz="3200" dirty="0"/>
              <a:t>Up to .2 for a high-level back-to-back superior</a:t>
            </a:r>
          </a:p>
          <a:p>
            <a:pPr lvl="1">
              <a:lnSpc>
                <a:spcPct val="110000"/>
              </a:lnSpc>
            </a:pPr>
            <a:r>
              <a:rPr lang="en-US" sz="2773" dirty="0"/>
              <a:t>HS + HS; AHS + AHS; HS + AHS</a:t>
            </a:r>
          </a:p>
          <a:p>
            <a:pPr lvl="1">
              <a:lnSpc>
                <a:spcPct val="110000"/>
              </a:lnSpc>
            </a:pPr>
            <a:r>
              <a:rPr lang="en-US" sz="2773" dirty="0"/>
              <a:t>For beam only: AHS </a:t>
            </a:r>
            <a:r>
              <a:rPr lang="en-US" sz="2773" dirty="0" err="1"/>
              <a:t>acro</a:t>
            </a:r>
            <a:r>
              <a:rPr lang="en-US" sz="2773" dirty="0"/>
              <a:t> + S </a:t>
            </a:r>
            <a:r>
              <a:rPr lang="en-US" sz="2773" dirty="0" err="1"/>
              <a:t>acro</a:t>
            </a:r>
            <a:endParaRPr lang="en-US" sz="2773" dirty="0"/>
          </a:p>
          <a:p>
            <a:pPr lvl="1">
              <a:lnSpc>
                <a:spcPct val="110000"/>
              </a:lnSpc>
            </a:pPr>
            <a:r>
              <a:rPr lang="en-US" sz="2773" dirty="0"/>
              <a:t>For floor only: AHS </a:t>
            </a:r>
            <a:r>
              <a:rPr lang="en-US" sz="2773" dirty="0" err="1"/>
              <a:t>acro</a:t>
            </a:r>
            <a:r>
              <a:rPr lang="en-US" sz="2773" dirty="0"/>
              <a:t> + S </a:t>
            </a:r>
            <a:r>
              <a:rPr lang="en-US" sz="2773" dirty="0" err="1"/>
              <a:t>salto</a:t>
            </a:r>
            <a:endParaRPr lang="en-US" sz="2773" dirty="0"/>
          </a:p>
          <a:p>
            <a:pPr>
              <a:lnSpc>
                <a:spcPct val="110000"/>
              </a:lnSpc>
            </a:pPr>
            <a:r>
              <a:rPr lang="en-US" sz="3200" dirty="0"/>
              <a:t>Up to .2 for any of the following:</a:t>
            </a:r>
          </a:p>
          <a:p>
            <a:pPr lvl="1">
              <a:lnSpc>
                <a:spcPct val="110000"/>
              </a:lnSpc>
            </a:pPr>
            <a:r>
              <a:rPr lang="en-US" sz="2773" dirty="0"/>
              <a:t>Low-level back-to-back superior (S + S, S + HS, S + AHS)</a:t>
            </a:r>
          </a:p>
          <a:p>
            <a:pPr lvl="1">
              <a:lnSpc>
                <a:spcPct val="110000"/>
              </a:lnSpc>
            </a:pPr>
            <a:r>
              <a:rPr lang="en-US" sz="2773" dirty="0"/>
              <a:t>2nd high-level back-to-back superior (same or different)</a:t>
            </a:r>
          </a:p>
          <a:p>
            <a:pPr lvl="1">
              <a:lnSpc>
                <a:spcPct val="110000"/>
              </a:lnSpc>
            </a:pPr>
            <a:r>
              <a:rPr lang="en-US" sz="2773" dirty="0"/>
              <a:t>3</a:t>
            </a:r>
            <a:r>
              <a:rPr lang="en-US" sz="2773" baseline="30000" dirty="0"/>
              <a:t>rd</a:t>
            </a:r>
            <a:r>
              <a:rPr lang="en-US" sz="2773" dirty="0"/>
              <a:t> different AHS (with no fall or spot)</a:t>
            </a:r>
          </a:p>
          <a:p>
            <a:pPr marL="0" indent="0">
              <a:lnSpc>
                <a:spcPct val="110000"/>
              </a:lnSpc>
              <a:buNone/>
            </a:pPr>
            <a:br>
              <a:rPr lang="en-US" sz="3200" dirty="0"/>
            </a:br>
            <a:br>
              <a:rPr lang="en-US" dirty="0"/>
            </a:br>
            <a:endParaRPr lang="en-US" dirty="0"/>
          </a:p>
        </p:txBody>
      </p:sp>
    </p:spTree>
    <p:extLst>
      <p:ext uri="{BB962C8B-B14F-4D97-AF65-F5344CB8AC3E}">
        <p14:creationId xmlns:p14="http://schemas.microsoft.com/office/powerpoint/2010/main" val="3911409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A592-C172-4B6B-B856-B33EAF8950A2}"/>
              </a:ext>
            </a:extLst>
          </p:cNvPr>
          <p:cNvSpPr>
            <a:spLocks noGrp="1"/>
          </p:cNvSpPr>
          <p:nvPr>
            <p:ph type="title"/>
          </p:nvPr>
        </p:nvSpPr>
        <p:spPr/>
        <p:txBody>
          <a:bodyPr/>
          <a:lstStyle/>
          <a:p>
            <a:r>
              <a:rPr lang="en-US" dirty="0"/>
              <a:t>Bonus (.8), continued</a:t>
            </a:r>
          </a:p>
        </p:txBody>
      </p:sp>
      <p:sp>
        <p:nvSpPr>
          <p:cNvPr id="3" name="Content Placeholder 2">
            <a:extLst>
              <a:ext uri="{FF2B5EF4-FFF2-40B4-BE49-F238E27FC236}">
                <a16:creationId xmlns:a16="http://schemas.microsoft.com/office/drawing/2014/main" id="{3D457C84-FB3C-4F72-A057-39E5EA1512AA}"/>
              </a:ext>
            </a:extLst>
          </p:cNvPr>
          <p:cNvSpPr>
            <a:spLocks noGrp="1"/>
          </p:cNvSpPr>
          <p:nvPr>
            <p:ph idx="1"/>
          </p:nvPr>
        </p:nvSpPr>
        <p:spPr>
          <a:xfrm>
            <a:off x="894080" y="2596444"/>
            <a:ext cx="11216640" cy="6188570"/>
          </a:xfrm>
        </p:spPr>
        <p:txBody>
          <a:bodyPr>
            <a:normAutofit fontScale="77500" lnSpcReduction="20000"/>
          </a:bodyPr>
          <a:lstStyle/>
          <a:p>
            <a:pPr>
              <a:lnSpc>
                <a:spcPct val="110000"/>
              </a:lnSpc>
            </a:pPr>
            <a:r>
              <a:rPr lang="en-US" sz="3200" dirty="0"/>
              <a:t>On balance beam only:</a:t>
            </a:r>
            <a:br>
              <a:rPr lang="en-US" sz="3200" dirty="0"/>
            </a:br>
            <a:r>
              <a:rPr lang="en-US" sz="3200" dirty="0"/>
              <a:t>An AHS </a:t>
            </a:r>
            <a:r>
              <a:rPr lang="en-US" sz="3200" dirty="0" err="1"/>
              <a:t>acro</a:t>
            </a:r>
            <a:r>
              <a:rPr lang="en-US" sz="3200" dirty="0"/>
              <a:t> element directly connected(before or after)to a S </a:t>
            </a:r>
            <a:r>
              <a:rPr lang="en-US" sz="3200" dirty="0" err="1"/>
              <a:t>acro</a:t>
            </a:r>
            <a:r>
              <a:rPr lang="en-US" sz="3200" dirty="0"/>
              <a:t> element will receive 0.20 as a HL BBS. </a:t>
            </a:r>
            <a:br>
              <a:rPr lang="en-US" sz="3200" dirty="0"/>
            </a:br>
            <a:endParaRPr lang="en-US" sz="3200" dirty="0"/>
          </a:p>
          <a:p>
            <a:pPr>
              <a:lnSpc>
                <a:spcPct val="110000"/>
              </a:lnSpc>
            </a:pPr>
            <a:r>
              <a:rPr lang="en-US" sz="3200" dirty="0"/>
              <a:t>Back-to-back superior credit may be awarded if there is a fall following the second element in the series provided both elements are considered complete according to the criteria for awarding Value Part credit. </a:t>
            </a:r>
            <a:br>
              <a:rPr lang="en-US" sz="3200" dirty="0"/>
            </a:br>
            <a:endParaRPr lang="en-US" sz="3200" dirty="0"/>
          </a:p>
          <a:p>
            <a:pPr>
              <a:lnSpc>
                <a:spcPct val="110000"/>
              </a:lnSpc>
            </a:pPr>
            <a:r>
              <a:rPr lang="en-US" sz="3200" dirty="0"/>
              <a:t>On floor exercise only: </a:t>
            </a:r>
            <a:br>
              <a:rPr lang="en-US" sz="3200" dirty="0"/>
            </a:br>
            <a:r>
              <a:rPr lang="en-US" sz="3200" dirty="0"/>
              <a:t>a. S,HS and/or AHS </a:t>
            </a:r>
            <a:r>
              <a:rPr lang="en-US" sz="3200" dirty="0" err="1"/>
              <a:t>acro</a:t>
            </a:r>
            <a:r>
              <a:rPr lang="en-US" sz="3200" dirty="0"/>
              <a:t> elements that are indirectly connected within one continuous, uninterrupted </a:t>
            </a:r>
            <a:r>
              <a:rPr lang="en-US" sz="3200" dirty="0" err="1"/>
              <a:t>acro</a:t>
            </a:r>
            <a:r>
              <a:rPr lang="en-US" sz="3200" dirty="0"/>
              <a:t> pass may be given BBS credit. Example: front </a:t>
            </a:r>
            <a:r>
              <a:rPr lang="en-US" sz="3200" dirty="0" err="1"/>
              <a:t>salto</a:t>
            </a:r>
            <a:r>
              <a:rPr lang="en-US" sz="3200" dirty="0"/>
              <a:t>, round-off, flic-</a:t>
            </a:r>
            <a:r>
              <a:rPr lang="en-US" sz="3200" dirty="0" err="1"/>
              <a:t>flac</a:t>
            </a:r>
            <a:r>
              <a:rPr lang="en-US" sz="3200" dirty="0"/>
              <a:t>, back </a:t>
            </a:r>
            <a:r>
              <a:rPr lang="en-US" sz="3200" dirty="0" err="1"/>
              <a:t>salto</a:t>
            </a:r>
            <a:r>
              <a:rPr lang="en-US" sz="3200" dirty="0"/>
              <a:t>. </a:t>
            </a:r>
            <a:br>
              <a:rPr lang="en-US" sz="3200" dirty="0"/>
            </a:br>
            <a:r>
              <a:rPr lang="en-US" sz="3200" dirty="0"/>
              <a:t>b. An AHS </a:t>
            </a:r>
            <a:r>
              <a:rPr lang="en-US" sz="3200" dirty="0" err="1"/>
              <a:t>acro</a:t>
            </a:r>
            <a:r>
              <a:rPr lang="en-US" sz="3200" dirty="0"/>
              <a:t> element directly connected (before or after) to a S </a:t>
            </a:r>
            <a:r>
              <a:rPr lang="en-US" sz="3200" dirty="0" err="1"/>
              <a:t>salto</a:t>
            </a:r>
            <a:r>
              <a:rPr lang="en-US" sz="3200" dirty="0"/>
              <a:t> will receive 0.20 as a HL BBS</a:t>
            </a:r>
            <a:br>
              <a:rPr lang="en-US" sz="3200" dirty="0"/>
            </a:br>
            <a:br>
              <a:rPr lang="en-US" sz="3200" dirty="0"/>
            </a:br>
            <a:br>
              <a:rPr lang="en-US" dirty="0"/>
            </a:br>
            <a:endParaRPr lang="en-US" dirty="0"/>
          </a:p>
        </p:txBody>
      </p:sp>
    </p:spTree>
    <p:extLst>
      <p:ext uri="{BB962C8B-B14F-4D97-AF65-F5344CB8AC3E}">
        <p14:creationId xmlns:p14="http://schemas.microsoft.com/office/powerpoint/2010/main" val="2652292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sp>
        <p:nvSpPr>
          <p:cNvPr id="129" name="EVENT REQUIREMENTS.................................... 1.0…"/>
          <p:cNvSpPr>
            <a:spLocks noGrp="1"/>
          </p:cNvSpPr>
          <p:nvPr>
            <p:ph type="title"/>
          </p:nvPr>
        </p:nvSpPr>
        <p:spPr>
          <a:xfrm>
            <a:off x="604809" y="232072"/>
            <a:ext cx="11947823" cy="9521528"/>
          </a:xfrm>
          <a:prstGeom prst="rect">
            <a:avLst/>
          </a:prstGeom>
        </p:spPr>
        <p:txBody>
          <a:bodyPr>
            <a:normAutofit/>
          </a:bodyPr>
          <a:lstStyle/>
          <a:p>
            <a:pPr algn="l" defTabSz="379475">
              <a:lnSpc>
                <a:spcPts val="5900"/>
              </a:lnSpc>
              <a:spcBef>
                <a:spcPts val="900"/>
              </a:spcBef>
              <a:defRPr sz="3984"/>
            </a:pPr>
            <a:r>
              <a:rPr sz="3200" b="1" dirty="0">
                <a:latin typeface="+mn-lt"/>
              </a:rPr>
              <a:t>EVENT REQUIREMENTS.</a:t>
            </a:r>
            <a:r>
              <a:rPr sz="3200" dirty="0">
                <a:latin typeface="+mn-lt"/>
              </a:rPr>
              <a:t>................................... 1.0 </a:t>
            </a:r>
          </a:p>
          <a:p>
            <a:pPr defTabSz="379475">
              <a:lnSpc>
                <a:spcPct val="100000"/>
              </a:lnSpc>
              <a:spcBef>
                <a:spcPts val="900"/>
              </a:spcBef>
              <a:defRPr sz="3984"/>
            </a:pPr>
            <a:r>
              <a:rPr sz="3200" dirty="0">
                <a:latin typeface="+mn-lt"/>
              </a:rPr>
              <a:t>Lack of event requirement (each one omitte</a:t>
            </a:r>
            <a:r>
              <a:rPr lang="en-US" sz="3200" dirty="0">
                <a:latin typeface="+mn-lt"/>
              </a:rPr>
              <a:t>d...</a:t>
            </a:r>
            <a:r>
              <a:rPr sz="3200" dirty="0">
                <a:latin typeface="+mn-lt"/>
              </a:rPr>
              <a:t>0.2 </a:t>
            </a:r>
            <a:br>
              <a:rPr lang="en-US" sz="3200" dirty="0">
                <a:latin typeface="+mn-lt"/>
              </a:rPr>
            </a:br>
            <a:r>
              <a:rPr lang="en-US" sz="3200" dirty="0">
                <a:latin typeface="+mn-lt"/>
              </a:rPr>
              <a:t>See each event for specific requirements. Elements not awarded Value Part credit may not be used to fulfill event requirements. </a:t>
            </a:r>
            <a:br>
              <a:rPr lang="en-US" sz="3200" dirty="0">
                <a:latin typeface="+mn-lt"/>
              </a:rPr>
            </a:br>
            <a:endParaRPr lang="en-US" sz="3200" dirty="0">
              <a:latin typeface="+mn-lt"/>
            </a:endParaRPr>
          </a:p>
          <a:p>
            <a:pPr algn="l" defTabSz="379475">
              <a:lnSpc>
                <a:spcPts val="5900"/>
              </a:lnSpc>
              <a:spcBef>
                <a:spcPts val="900"/>
              </a:spcBef>
              <a:defRPr sz="3984"/>
            </a:pPr>
            <a:br>
              <a:rPr lang="en-US" sz="3200" b="1" dirty="0">
                <a:latin typeface="+mn-lt"/>
              </a:rPr>
            </a:br>
            <a:r>
              <a:rPr lang="en-US" sz="3200" b="1" dirty="0">
                <a:latin typeface="+mn-lt"/>
              </a:rPr>
              <a:t>COMPOSITION ..</a:t>
            </a:r>
            <a:r>
              <a:rPr lang="en-US" sz="3200" dirty="0">
                <a:latin typeface="+mn-lt"/>
              </a:rPr>
              <a:t>............................................... 1.0 </a:t>
            </a:r>
          </a:p>
          <a:p>
            <a:pPr algn="l" defTabSz="379475">
              <a:lnSpc>
                <a:spcPct val="100000"/>
              </a:lnSpc>
              <a:spcBef>
                <a:spcPts val="900"/>
              </a:spcBef>
              <a:defRPr sz="3984"/>
            </a:pPr>
            <a:r>
              <a:rPr sz="3200" dirty="0">
                <a:latin typeface="+mn-lt"/>
              </a:rPr>
              <a:t>See </a:t>
            </a:r>
            <a:r>
              <a:rPr lang="en-US" sz="3200" dirty="0">
                <a:latin typeface="+mn-lt"/>
              </a:rPr>
              <a:t>each event for specific deductions</a:t>
            </a:r>
            <a:r>
              <a:rPr sz="3200" dirty="0">
                <a:latin typeface="+mn-lt"/>
              </a:rPr>
              <a:t>. </a:t>
            </a:r>
          </a:p>
          <a:p>
            <a:pPr algn="l" defTabSz="379475">
              <a:lnSpc>
                <a:spcPts val="5800"/>
              </a:lnSpc>
              <a:spcBef>
                <a:spcPts val="900"/>
              </a:spcBef>
              <a:defRPr sz="3984"/>
            </a:pPr>
            <a:endParaRPr lang="en-US" sz="3200" dirty="0">
              <a:latin typeface="+mn-lt"/>
            </a:endParaRPr>
          </a:p>
          <a:p>
            <a:pPr algn="l" defTabSz="379475">
              <a:lnSpc>
                <a:spcPts val="5800"/>
              </a:lnSpc>
              <a:spcBef>
                <a:spcPts val="900"/>
              </a:spcBef>
              <a:defRPr sz="3984"/>
            </a:pPr>
            <a:r>
              <a:rPr sz="3200" b="1" dirty="0">
                <a:latin typeface="+mn-lt"/>
              </a:rPr>
              <a:t>EXECUTION</a:t>
            </a:r>
            <a:r>
              <a:rPr lang="en-US" sz="3200" b="1" dirty="0">
                <a:latin typeface="+mn-lt"/>
              </a:rPr>
              <a:t> </a:t>
            </a:r>
            <a:r>
              <a:rPr sz="3200" b="1" dirty="0">
                <a:latin typeface="+mn-lt"/>
              </a:rPr>
              <a:t>(Technique/Amplitude/Posture)</a:t>
            </a:r>
            <a:r>
              <a:rPr sz="3200" dirty="0">
                <a:latin typeface="+mn-lt"/>
              </a:rPr>
              <a:t>.......4.2 </a:t>
            </a:r>
          </a:p>
          <a:p>
            <a:pPr defTabSz="379475">
              <a:lnSpc>
                <a:spcPct val="100000"/>
              </a:lnSpc>
              <a:spcBef>
                <a:spcPts val="900"/>
              </a:spcBef>
              <a:defRPr sz="3984"/>
            </a:pPr>
            <a:r>
              <a:rPr sz="3200" dirty="0">
                <a:latin typeface="+mn-lt"/>
              </a:rPr>
              <a:t>See </a:t>
            </a:r>
            <a:r>
              <a:rPr lang="en-US" sz="3200" dirty="0">
                <a:latin typeface="+mn-lt"/>
              </a:rPr>
              <a:t>each event for </a:t>
            </a:r>
            <a:r>
              <a:rPr sz="3200" dirty="0">
                <a:latin typeface="+mn-lt"/>
              </a:rPr>
              <a:t>specific execution deductions. </a:t>
            </a:r>
          </a:p>
          <a:p>
            <a:pPr algn="l" defTabSz="379475">
              <a:lnSpc>
                <a:spcPts val="5800"/>
              </a:lnSpc>
              <a:spcBef>
                <a:spcPts val="900"/>
              </a:spcBef>
              <a:defRPr sz="3984"/>
            </a:pP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55B1-A885-468B-A398-B6680AE327F6}"/>
              </a:ext>
            </a:extLst>
          </p:cNvPr>
          <p:cNvSpPr>
            <a:spLocks noGrp="1"/>
          </p:cNvSpPr>
          <p:nvPr>
            <p:ph type="ctrTitle"/>
          </p:nvPr>
        </p:nvSpPr>
        <p:spPr/>
        <p:txBody>
          <a:bodyPr/>
          <a:lstStyle/>
          <a:p>
            <a:r>
              <a:rPr lang="en-US" b="1" dirty="0"/>
              <a:t>UNEVEN BARS</a:t>
            </a:r>
          </a:p>
        </p:txBody>
      </p:sp>
    </p:spTree>
    <p:extLst>
      <p:ext uri="{BB962C8B-B14F-4D97-AF65-F5344CB8AC3E}">
        <p14:creationId xmlns:p14="http://schemas.microsoft.com/office/powerpoint/2010/main" val="1061453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A3C466-C4C7-47CD-85B7-03B1FB04DD2F}"/>
              </a:ext>
            </a:extLst>
          </p:cNvPr>
          <p:cNvPicPr>
            <a:picLocks noChangeAspect="1"/>
          </p:cNvPicPr>
          <p:nvPr/>
        </p:nvPicPr>
        <p:blipFill>
          <a:blip r:embed="rId2"/>
          <a:stretch>
            <a:fillRect/>
          </a:stretch>
        </p:blipFill>
        <p:spPr>
          <a:xfrm>
            <a:off x="635733" y="668098"/>
            <a:ext cx="11733333" cy="8060952"/>
          </a:xfrm>
          <a:prstGeom prst="rect">
            <a:avLst/>
          </a:prstGeom>
          <a:ln>
            <a:solidFill>
              <a:schemeClr val="tx1"/>
            </a:solidFill>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7" name="Event Requirements on Bars:…"/>
          <p:cNvSpPr>
            <a:spLocks noGrp="1"/>
          </p:cNvSpPr>
          <p:nvPr>
            <p:ph type="title"/>
          </p:nvPr>
        </p:nvSpPr>
        <p:spPr>
          <a:xfrm>
            <a:off x="396814" y="355601"/>
            <a:ext cx="12607985" cy="9398000"/>
          </a:xfrm>
          <a:prstGeom prst="rect">
            <a:avLst/>
          </a:prstGeom>
        </p:spPr>
        <p:txBody>
          <a:bodyPr anchor="t">
            <a:normAutofit/>
          </a:bodyPr>
          <a:lstStyle/>
          <a:p>
            <a:pPr defTabSz="457200">
              <a:lnSpc>
                <a:spcPts val="7100"/>
              </a:lnSpc>
              <a:spcBef>
                <a:spcPts val="1200"/>
              </a:spcBef>
              <a:defRPr sz="4800" b="1"/>
            </a:pPr>
            <a:r>
              <a:rPr sz="6000" dirty="0"/>
              <a:t>Event Requirements on Bars</a:t>
            </a:r>
            <a:r>
              <a:rPr lang="en-US" sz="6000" dirty="0"/>
              <a:t> (1.0)</a:t>
            </a:r>
            <a:endParaRPr dirty="0"/>
          </a:p>
          <a:p>
            <a:pPr algn="l" defTabSz="457200">
              <a:lnSpc>
                <a:spcPts val="5700"/>
              </a:lnSpc>
              <a:spcBef>
                <a:spcPts val="1200"/>
              </a:spcBef>
              <a:defRPr sz="3600"/>
            </a:pPr>
            <a:r>
              <a:rPr sz="3200" dirty="0">
                <a:latin typeface="+mn-lt"/>
              </a:rPr>
              <a:t>a. Superior release/flight element (excludes dismount)</a:t>
            </a:r>
            <a:br>
              <a:rPr sz="3200" dirty="0">
                <a:latin typeface="+mn-lt"/>
              </a:rPr>
            </a:br>
            <a:r>
              <a:rPr sz="3200" dirty="0">
                <a:latin typeface="+mn-lt"/>
              </a:rPr>
              <a:t>b. One direction change (excludes mount/dismount)</a:t>
            </a:r>
          </a:p>
          <a:p>
            <a:pPr algn="l" defTabSz="457200">
              <a:lnSpc>
                <a:spcPct val="100000"/>
              </a:lnSpc>
              <a:spcBef>
                <a:spcPts val="1200"/>
              </a:spcBef>
              <a:defRPr sz="3600"/>
            </a:pPr>
            <a:r>
              <a:rPr sz="3200" dirty="0">
                <a:latin typeface="+mn-lt"/>
              </a:rPr>
              <a:t>c. Kip</a:t>
            </a:r>
            <a:br>
              <a:rPr lang="en-US" sz="3200" dirty="0">
                <a:latin typeface="+mn-lt"/>
              </a:rPr>
            </a:br>
            <a:br>
              <a:rPr lang="en-US" sz="3200" dirty="0">
                <a:latin typeface="+mn-lt"/>
              </a:rPr>
            </a:br>
            <a:r>
              <a:rPr lang="en-US" sz="3200" dirty="0">
                <a:latin typeface="+mn-lt"/>
              </a:rPr>
              <a:t>d. Element that achieves (within 20 degrees) or passes through vertical in a stretched position</a:t>
            </a:r>
            <a:br>
              <a:rPr lang="en-US" sz="3200" dirty="0">
                <a:latin typeface="+mn-lt"/>
              </a:rPr>
            </a:br>
            <a:br>
              <a:rPr lang="en-US" sz="3200" dirty="0">
                <a:latin typeface="+mn-lt"/>
              </a:rPr>
            </a:br>
            <a:r>
              <a:rPr sz="3200" dirty="0">
                <a:latin typeface="+mn-lt"/>
              </a:rPr>
              <a:t>e. Superior dismount </a:t>
            </a:r>
          </a:p>
        </p:txBody>
      </p:sp>
    </p:spTree>
    <p:extLst>
      <p:ext uri="{BB962C8B-B14F-4D97-AF65-F5344CB8AC3E}">
        <p14:creationId xmlns:p14="http://schemas.microsoft.com/office/powerpoint/2010/main" val="400150975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77459C7E-5F27-483F-B707-527EF0EB021C}"/>
              </a:ext>
            </a:extLst>
          </p:cNvPr>
          <p:cNvSpPr>
            <a:spLocks noGrp="1"/>
          </p:cNvSpPr>
          <p:nvPr>
            <p:ph idx="1"/>
          </p:nvPr>
        </p:nvSpPr>
        <p:spPr>
          <a:xfrm>
            <a:off x="0" y="1212113"/>
            <a:ext cx="12695274" cy="7572902"/>
          </a:xfrm>
        </p:spPr>
        <p:txBody>
          <a:bodyPr>
            <a:noAutofit/>
          </a:bodyPr>
          <a:lstStyle/>
          <a:p>
            <a:pPr marL="0" indent="0">
              <a:buNone/>
            </a:pPr>
            <a:r>
              <a:rPr lang="en-US" sz="2800" dirty="0">
                <a:ea typeface="+mj-ea"/>
                <a:cs typeface="+mj-cs"/>
              </a:rPr>
              <a:t>Specific Compositional Deductions to be Considered: </a:t>
            </a:r>
          </a:p>
          <a:p>
            <a:pPr marL="0" indent="0">
              <a:buNone/>
            </a:pPr>
            <a:r>
              <a:rPr lang="en-US" sz="2800" dirty="0">
                <a:ea typeface="+mj-ea"/>
                <a:cs typeface="+mj-cs"/>
              </a:rPr>
              <a:t>1.  Lack of performance of both forward and backward circling elements .........0.05 </a:t>
            </a:r>
          </a:p>
          <a:p>
            <a:pPr marL="0" indent="0">
              <a:buNone/>
            </a:pPr>
            <a:r>
              <a:rPr lang="en-US" sz="2800" dirty="0">
                <a:ea typeface="+mj-ea"/>
                <a:cs typeface="+mj-cs"/>
              </a:rPr>
              <a:t>2.  Overuse of the same connections (transitions from LB to HB........................0.05 </a:t>
            </a:r>
          </a:p>
          <a:p>
            <a:pPr marL="0" indent="0">
              <a:buNone/>
            </a:pPr>
            <a:r>
              <a:rPr lang="en-US" sz="2800" dirty="0">
                <a:ea typeface="+mj-ea"/>
                <a:cs typeface="+mj-cs"/>
              </a:rPr>
              <a:t>3.  Lack of balance/overuse of elements from the same group ................ Up to 0.20 </a:t>
            </a:r>
            <a:br>
              <a:rPr lang="en-US" sz="2800" dirty="0">
                <a:ea typeface="+mj-ea"/>
                <a:cs typeface="+mj-cs"/>
              </a:rPr>
            </a:br>
            <a:r>
              <a:rPr lang="en-US" sz="2800" dirty="0">
                <a:ea typeface="+mj-ea"/>
                <a:cs typeface="+mj-cs"/>
              </a:rPr>
              <a:t>      Examples: circles / swings / kips / pirouettes / releases </a:t>
            </a:r>
          </a:p>
          <a:p>
            <a:pPr marL="0" indent="0">
              <a:buNone/>
            </a:pPr>
            <a:r>
              <a:rPr lang="en-US" sz="2800" dirty="0">
                <a:ea typeface="+mj-ea"/>
                <a:cs typeface="+mj-cs"/>
              </a:rPr>
              <a:t>4.  Overuse of variations of the same element   ……………..…..…………..… Up to 0.10 </a:t>
            </a:r>
          </a:p>
          <a:p>
            <a:pPr marL="0" indent="0">
              <a:buNone/>
            </a:pPr>
            <a:r>
              <a:rPr lang="en-US" sz="2800" dirty="0">
                <a:ea typeface="+mj-ea"/>
                <a:cs typeface="+mj-cs"/>
              </a:rPr>
              <a:t>5.  Elements of highest value connected primarily to those of lowest value…Up to 0.10 </a:t>
            </a:r>
          </a:p>
          <a:p>
            <a:pPr marL="0" indent="0">
              <a:buNone/>
            </a:pPr>
            <a:r>
              <a:rPr lang="en-US" sz="2800" dirty="0">
                <a:ea typeface="+mj-ea"/>
                <a:cs typeface="+mj-cs"/>
              </a:rPr>
              <a:t>6.  Using the same element twice to fulfill difficulty value parts………….……………....0.10</a:t>
            </a:r>
          </a:p>
          <a:p>
            <a:pPr marL="0" indent="0">
              <a:buNone/>
            </a:pPr>
            <a:r>
              <a:rPr lang="en-US" sz="2800" dirty="0">
                <a:ea typeface="+mj-ea"/>
                <a:cs typeface="+mj-cs"/>
              </a:rPr>
              <a:t>7.  Lack of using all spaces, levels …………………………………….................. Up to 0.10</a:t>
            </a:r>
          </a:p>
          <a:p>
            <a:pPr marL="0" indent="0">
              <a:buNone/>
            </a:pPr>
            <a:r>
              <a:rPr lang="en-US" sz="2800" dirty="0">
                <a:ea typeface="+mj-ea"/>
                <a:cs typeface="+mj-cs"/>
              </a:rPr>
              <a:t>8.  Lack of 2 bar changes..............................................................(each 0.05) Up to 0.10</a:t>
            </a:r>
          </a:p>
          <a:p>
            <a:pPr marL="0" indent="0">
              <a:buNone/>
            </a:pPr>
            <a:r>
              <a:rPr lang="en-US" sz="2800" dirty="0">
                <a:ea typeface="+mj-ea"/>
                <a:cs typeface="+mj-cs"/>
              </a:rPr>
              <a:t>NOTE: A fall from 1 bar and continuation on the other bar constitutes a bar change. </a:t>
            </a:r>
          </a:p>
          <a:p>
            <a:pPr marL="0" indent="0">
              <a:buNone/>
            </a:pPr>
            <a:r>
              <a:rPr lang="en-US" sz="2800" dirty="0">
                <a:ea typeface="+mj-ea"/>
                <a:cs typeface="+mj-cs"/>
              </a:rPr>
              <a:t>9.  Uncharacteristic elements .......................................................................... each 0.10</a:t>
            </a:r>
          </a:p>
          <a:p>
            <a:pPr marL="0" indent="0">
              <a:buNone/>
            </a:pPr>
            <a:r>
              <a:rPr lang="en-US" sz="2800" dirty="0">
                <a:ea typeface="+mj-ea"/>
                <a:cs typeface="+mj-cs"/>
              </a:rPr>
              <a:t>10. Lack of creativity in the combinations of elements ................................. Up to 0.10 </a:t>
            </a:r>
          </a:p>
          <a:p>
            <a:pPr marL="0" indent="0">
              <a:buNone/>
            </a:pPr>
            <a:r>
              <a:rPr lang="en-US" sz="2800" dirty="0">
                <a:ea typeface="+mj-ea"/>
                <a:cs typeface="+mj-cs"/>
              </a:rPr>
              <a:t>11.  Lack of distribution of value parts and maintaining difficulty level throughout ….. Up to 0.10  </a:t>
            </a:r>
          </a:p>
          <a:p>
            <a:endParaRPr lang="en-US" sz="2400" dirty="0"/>
          </a:p>
        </p:txBody>
      </p:sp>
      <p:sp>
        <p:nvSpPr>
          <p:cNvPr id="8" name="Title 1">
            <a:extLst>
              <a:ext uri="{FF2B5EF4-FFF2-40B4-BE49-F238E27FC236}">
                <a16:creationId xmlns:a16="http://schemas.microsoft.com/office/drawing/2014/main" id="{5A3D2319-F4B7-48BA-9868-B8245DD1F284}"/>
              </a:ext>
            </a:extLst>
          </p:cNvPr>
          <p:cNvSpPr txBox="1">
            <a:spLocks/>
          </p:cNvSpPr>
          <p:nvPr/>
        </p:nvSpPr>
        <p:spPr>
          <a:xfrm>
            <a:off x="0" y="2"/>
            <a:ext cx="13004799" cy="1518248"/>
          </a:xfrm>
          <a:prstGeom prst="rect">
            <a:avLst/>
          </a:prstGeom>
        </p:spPr>
        <p:txBody>
          <a:bodyPr vert="horz" lIns="91440" tIns="45720" rIns="91440" bIns="45720" rtlCol="0" anchor="ctr">
            <a:normAutofit/>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marL="859536" indent="-859536" defTabSz="429768">
              <a:spcBef>
                <a:spcPts val="1000"/>
              </a:spcBef>
              <a:tabLst>
                <a:tab pos="558800" algn="l"/>
                <a:tab pos="850900" algn="l"/>
              </a:tabLst>
              <a:defRPr sz="2256"/>
            </a:pPr>
            <a:r>
              <a:rPr lang="en-US" sz="5400" b="1" dirty="0"/>
              <a:t>Composition (1.0)</a:t>
            </a:r>
            <a:br>
              <a:rPr lang="en-US" sz="2256" b="1" dirty="0"/>
            </a:br>
            <a:endParaRPr lang="en-US" sz="2256" dirty="0"/>
          </a:p>
        </p:txBody>
      </p:sp>
    </p:spTree>
    <p:extLst>
      <p:ext uri="{BB962C8B-B14F-4D97-AF65-F5344CB8AC3E}">
        <p14:creationId xmlns:p14="http://schemas.microsoft.com/office/powerpoint/2010/main" val="1064992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55B1-A885-468B-A398-B6680AE327F6}"/>
              </a:ext>
            </a:extLst>
          </p:cNvPr>
          <p:cNvSpPr>
            <a:spLocks noGrp="1"/>
          </p:cNvSpPr>
          <p:nvPr>
            <p:ph type="ctrTitle"/>
          </p:nvPr>
        </p:nvSpPr>
        <p:spPr/>
        <p:txBody>
          <a:bodyPr/>
          <a:lstStyle/>
          <a:p>
            <a:r>
              <a:rPr lang="en-US" b="1" dirty="0"/>
              <a:t>BALANCE BEAM</a:t>
            </a:r>
          </a:p>
        </p:txBody>
      </p:sp>
    </p:spTree>
    <p:extLst>
      <p:ext uri="{BB962C8B-B14F-4D97-AF65-F5344CB8AC3E}">
        <p14:creationId xmlns:p14="http://schemas.microsoft.com/office/powerpoint/2010/main" val="267063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A592-C172-4B6B-B856-B33EAF8950A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3D457C84-FB3C-4F72-A057-39E5EA1512AA}"/>
              </a:ext>
            </a:extLst>
          </p:cNvPr>
          <p:cNvSpPr>
            <a:spLocks noGrp="1"/>
          </p:cNvSpPr>
          <p:nvPr>
            <p:ph idx="1"/>
          </p:nvPr>
        </p:nvSpPr>
        <p:spPr/>
        <p:txBody>
          <a:bodyPr>
            <a:normAutofit fontScale="92500" lnSpcReduction="20000"/>
          </a:bodyPr>
          <a:lstStyle/>
          <a:p>
            <a:r>
              <a:rPr lang="en-US" dirty="0"/>
              <a:t>Introductions &amp; GHSA Information from Penny Pitts (1:00 – 1:30)</a:t>
            </a:r>
          </a:p>
          <a:p>
            <a:r>
              <a:rPr lang="en-US" dirty="0"/>
              <a:t>Session 1 (1:30 – 2:45)</a:t>
            </a:r>
            <a:br>
              <a:rPr lang="en-US" dirty="0"/>
            </a:br>
            <a:r>
              <a:rPr lang="en-US" dirty="0"/>
              <a:t>Creating Routines and Understanding Scoring</a:t>
            </a:r>
          </a:p>
          <a:p>
            <a:r>
              <a:rPr lang="en-US" dirty="0"/>
              <a:t>Session 2 (3:00 – 3:30)</a:t>
            </a:r>
            <a:br>
              <a:rPr lang="en-US" dirty="0"/>
            </a:br>
            <a:r>
              <a:rPr lang="en-US" dirty="0"/>
              <a:t>Rule Changes, Rule Interpretations, and Frequently Asked Questions</a:t>
            </a:r>
          </a:p>
          <a:p>
            <a:r>
              <a:rPr lang="en-US" dirty="0"/>
              <a:t>Session 3 (3:30 – 4:00)</a:t>
            </a:r>
            <a:br>
              <a:rPr lang="en-US" dirty="0"/>
            </a:br>
            <a:r>
              <a:rPr lang="en-US" dirty="0"/>
              <a:t>Helpful Resources</a:t>
            </a:r>
          </a:p>
          <a:p>
            <a:r>
              <a:rPr lang="en-US" dirty="0"/>
              <a:t>Session 4 (4:15 – 4:45)</a:t>
            </a:r>
            <a:br>
              <a:rPr lang="en-US" dirty="0"/>
            </a:br>
            <a:r>
              <a:rPr lang="en-US" dirty="0"/>
              <a:t>Split session</a:t>
            </a:r>
            <a:br>
              <a:rPr lang="en-US" dirty="0"/>
            </a:br>
            <a:r>
              <a:rPr lang="en-US" dirty="0"/>
              <a:t>1. Meet Management (Coaches)</a:t>
            </a:r>
            <a:br>
              <a:rPr lang="en-US" dirty="0"/>
            </a:br>
            <a:r>
              <a:rPr lang="en-US" dirty="0"/>
              <a:t>2. Expectations and Requirements (Judges)</a:t>
            </a:r>
          </a:p>
          <a:p>
            <a:pPr marL="0" indent="0">
              <a:buNone/>
            </a:pPr>
            <a:endParaRPr lang="en-US" dirty="0"/>
          </a:p>
          <a:p>
            <a:pPr marL="0" indent="0">
              <a:buNone/>
            </a:pPr>
            <a:br>
              <a:rPr lang="en-US" dirty="0"/>
            </a:br>
            <a:endParaRPr lang="en-US" dirty="0"/>
          </a:p>
          <a:p>
            <a:pPr marL="0" indent="0">
              <a:buNone/>
            </a:pPr>
            <a:r>
              <a:rPr lang="en-US" dirty="0"/>
              <a:t>*This workshop is primarily designed for new coaches and judges, but all are welcome!</a:t>
            </a:r>
          </a:p>
        </p:txBody>
      </p:sp>
    </p:spTree>
    <p:extLst>
      <p:ext uri="{BB962C8B-B14F-4D97-AF65-F5344CB8AC3E}">
        <p14:creationId xmlns:p14="http://schemas.microsoft.com/office/powerpoint/2010/main" val="3998733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sp>
        <p:nvSpPr>
          <p:cNvPr id="151" name="Title"/>
          <p:cNvSpPr>
            <a:spLocks noGrp="1"/>
          </p:cNvSpPr>
          <p:nvPr>
            <p:ph type="title"/>
          </p:nvPr>
        </p:nvSpPr>
        <p:spPr>
          <a:xfrm>
            <a:off x="-107355" y="0"/>
            <a:ext cx="12839944" cy="9753600"/>
          </a:xfrm>
          <a:prstGeom prst="rect">
            <a:avLst/>
          </a:prstGeom>
        </p:spPr>
        <p:txBody>
          <a:bodyPr anchor="t"/>
          <a:lstStyle/>
          <a:p>
            <a:endParaRPr dirty="0"/>
          </a:p>
        </p:txBody>
      </p:sp>
      <p:pic>
        <p:nvPicPr>
          <p:cNvPr id="4" name="Picture 3">
            <a:extLst>
              <a:ext uri="{FF2B5EF4-FFF2-40B4-BE49-F238E27FC236}">
                <a16:creationId xmlns:a16="http://schemas.microsoft.com/office/drawing/2014/main" id="{EB80B547-F1E0-48CA-8A71-35791D1DDAD2}"/>
              </a:ext>
            </a:extLst>
          </p:cNvPr>
          <p:cNvPicPr>
            <a:picLocks noChangeAspect="1"/>
          </p:cNvPicPr>
          <p:nvPr/>
        </p:nvPicPr>
        <p:blipFill>
          <a:blip r:embed="rId2"/>
          <a:stretch>
            <a:fillRect/>
          </a:stretch>
        </p:blipFill>
        <p:spPr>
          <a:xfrm>
            <a:off x="362141" y="1182442"/>
            <a:ext cx="11900952" cy="7878094"/>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57" name="Event Requirements on Beam:…"/>
          <p:cNvSpPr>
            <a:spLocks noGrp="1"/>
          </p:cNvSpPr>
          <p:nvPr>
            <p:ph type="title"/>
          </p:nvPr>
        </p:nvSpPr>
        <p:spPr>
          <a:xfrm>
            <a:off x="414069" y="592807"/>
            <a:ext cx="11774484" cy="8965261"/>
          </a:xfrm>
          <a:prstGeom prst="rect">
            <a:avLst/>
          </a:prstGeom>
        </p:spPr>
        <p:txBody>
          <a:bodyPr anchor="t">
            <a:normAutofit/>
          </a:bodyPr>
          <a:lstStyle/>
          <a:p>
            <a:pPr defTabSz="457200">
              <a:lnSpc>
                <a:spcPts val="5700"/>
              </a:lnSpc>
              <a:spcBef>
                <a:spcPts val="1200"/>
              </a:spcBef>
              <a:defRPr sz="3600"/>
            </a:pPr>
            <a:r>
              <a:rPr sz="6000" b="1" dirty="0"/>
              <a:t>Event Requirements on Bea</a:t>
            </a:r>
            <a:r>
              <a:rPr lang="en-US" sz="6000" b="1" dirty="0"/>
              <a:t>m (1.0)</a:t>
            </a:r>
            <a:endParaRPr sz="6000" dirty="0"/>
          </a:p>
          <a:p>
            <a:pPr algn="l" defTabSz="457200">
              <a:lnSpc>
                <a:spcPts val="5700"/>
              </a:lnSpc>
              <a:spcBef>
                <a:spcPts val="1200"/>
              </a:spcBef>
              <a:defRPr sz="1200"/>
            </a:pPr>
            <a:r>
              <a:rPr sz="3600" dirty="0"/>
              <a:t>a. Minimum 360-degree turn on one foot;</a:t>
            </a:r>
          </a:p>
          <a:p>
            <a:pPr algn="l" defTabSz="457200">
              <a:lnSpc>
                <a:spcPts val="5700"/>
              </a:lnSpc>
              <a:spcBef>
                <a:spcPts val="1200"/>
              </a:spcBef>
              <a:defRPr sz="1200"/>
            </a:pPr>
            <a:r>
              <a:rPr sz="3600" dirty="0"/>
              <a:t>b. One </a:t>
            </a:r>
            <a:r>
              <a:rPr sz="3600" dirty="0" err="1"/>
              <a:t>acro</a:t>
            </a:r>
            <a:r>
              <a:rPr sz="3600" dirty="0"/>
              <a:t> flight element (must start and finish on the beam);</a:t>
            </a:r>
          </a:p>
          <a:p>
            <a:pPr algn="l" defTabSz="457200">
              <a:lnSpc>
                <a:spcPts val="5700"/>
              </a:lnSpc>
              <a:spcBef>
                <a:spcPts val="1200"/>
              </a:spcBef>
              <a:defRPr sz="1200"/>
            </a:pPr>
            <a:r>
              <a:rPr sz="3600" dirty="0"/>
              <a:t>c. </a:t>
            </a:r>
            <a:r>
              <a:rPr sz="3600" dirty="0" err="1"/>
              <a:t>Acro</a:t>
            </a:r>
            <a:r>
              <a:rPr sz="3600" dirty="0"/>
              <a:t> series of difficulty (both elements must start and finish on the beam);</a:t>
            </a:r>
          </a:p>
          <a:p>
            <a:pPr algn="l" defTabSz="457200">
              <a:lnSpc>
                <a:spcPts val="5700"/>
              </a:lnSpc>
              <a:spcBef>
                <a:spcPts val="1200"/>
              </a:spcBef>
              <a:defRPr sz="1200"/>
            </a:pPr>
            <a:r>
              <a:rPr sz="3600" dirty="0"/>
              <a:t>d. Superior dismount;</a:t>
            </a:r>
          </a:p>
          <a:p>
            <a:pPr algn="l" defTabSz="457200">
              <a:lnSpc>
                <a:spcPts val="5700"/>
              </a:lnSpc>
              <a:spcBef>
                <a:spcPts val="1200"/>
              </a:spcBef>
              <a:defRPr sz="1200"/>
            </a:pPr>
            <a:r>
              <a:rPr sz="3600" dirty="0"/>
              <a:t>e. Dance series of difficulty (on beam</a:t>
            </a:r>
            <a:r>
              <a:rPr lang="en-US" sz="3600" dirty="0"/>
              <a:t>; does not include balances and body waves)</a:t>
            </a:r>
            <a:endParaRPr dirty="0"/>
          </a:p>
        </p:txBody>
      </p:sp>
    </p:spTree>
    <p:extLst>
      <p:ext uri="{BB962C8B-B14F-4D97-AF65-F5344CB8AC3E}">
        <p14:creationId xmlns:p14="http://schemas.microsoft.com/office/powerpoint/2010/main" val="185730100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B86085-823B-4E6B-9C9B-96070AC0D2F6}"/>
              </a:ext>
            </a:extLst>
          </p:cNvPr>
          <p:cNvSpPr>
            <a:spLocks noGrp="1"/>
          </p:cNvSpPr>
          <p:nvPr>
            <p:ph type="title"/>
          </p:nvPr>
        </p:nvSpPr>
        <p:spPr>
          <a:xfrm>
            <a:off x="894080" y="519290"/>
            <a:ext cx="11216640" cy="1885245"/>
          </a:xfrm>
        </p:spPr>
        <p:txBody>
          <a:bodyPr>
            <a:normAutofit/>
          </a:bodyPr>
          <a:lstStyle/>
          <a:p>
            <a:r>
              <a:rPr lang="en-US" sz="6000" b="1" dirty="0"/>
              <a:t>Composition on Beam (1.0)</a:t>
            </a:r>
          </a:p>
        </p:txBody>
      </p:sp>
      <p:sp>
        <p:nvSpPr>
          <p:cNvPr id="5" name="Content Placeholder 4">
            <a:extLst>
              <a:ext uri="{FF2B5EF4-FFF2-40B4-BE49-F238E27FC236}">
                <a16:creationId xmlns:a16="http://schemas.microsoft.com/office/drawing/2014/main" id="{DDF8F1D7-AC37-4A6F-8226-B8FB0689B667}"/>
              </a:ext>
            </a:extLst>
          </p:cNvPr>
          <p:cNvSpPr>
            <a:spLocks noGrp="1"/>
          </p:cNvSpPr>
          <p:nvPr>
            <p:ph idx="1"/>
          </p:nvPr>
        </p:nvSpPr>
        <p:spPr/>
        <p:txBody>
          <a:bodyPr>
            <a:normAutofit fontScale="62500" lnSpcReduction="20000"/>
          </a:bodyPr>
          <a:lstStyle/>
          <a:p>
            <a:pPr marL="0" indent="0">
              <a:buNone/>
            </a:pPr>
            <a:r>
              <a:rPr lang="en-US" dirty="0"/>
              <a:t>All are up to .1, unless otherwise noted:</a:t>
            </a:r>
          </a:p>
          <a:p>
            <a:r>
              <a:rPr lang="en-US" dirty="0"/>
              <a:t>Lack of variety of </a:t>
            </a:r>
            <a:r>
              <a:rPr lang="en-US" dirty="0" err="1"/>
              <a:t>acro</a:t>
            </a:r>
            <a:r>
              <a:rPr lang="en-US" dirty="0"/>
              <a:t> elements</a:t>
            </a:r>
          </a:p>
          <a:p>
            <a:r>
              <a:rPr lang="en-US" dirty="0"/>
              <a:t>Lack of variety of dance elements</a:t>
            </a:r>
          </a:p>
          <a:p>
            <a:r>
              <a:rPr lang="en-US" dirty="0"/>
              <a:t>Lack of balance (quantity) of </a:t>
            </a:r>
            <a:r>
              <a:rPr lang="en-US" dirty="0" err="1"/>
              <a:t>acro</a:t>
            </a:r>
            <a:r>
              <a:rPr lang="en-US" dirty="0"/>
              <a:t> vs. dance</a:t>
            </a:r>
          </a:p>
          <a:p>
            <a:r>
              <a:rPr lang="en-US" dirty="0"/>
              <a:t>Lack of balance in the level of </a:t>
            </a:r>
            <a:r>
              <a:rPr lang="en-US" dirty="0" err="1"/>
              <a:t>acro</a:t>
            </a:r>
            <a:r>
              <a:rPr lang="en-US" dirty="0"/>
              <a:t> vs. dance value parts</a:t>
            </a:r>
          </a:p>
          <a:p>
            <a:r>
              <a:rPr lang="en-US" dirty="0"/>
              <a:t>Most higher level value parts being isolated elements</a:t>
            </a:r>
          </a:p>
          <a:p>
            <a:r>
              <a:rPr lang="en-US" dirty="0"/>
              <a:t>Using the same element twice to fulfill difficulty (.1)</a:t>
            </a:r>
          </a:p>
          <a:p>
            <a:r>
              <a:rPr lang="en-US" dirty="0"/>
              <a:t>Variety of connections</a:t>
            </a:r>
          </a:p>
          <a:p>
            <a:pPr lvl="1"/>
            <a:r>
              <a:rPr lang="en-US" dirty="0"/>
              <a:t>non-value parts, arm movements, locomotor movements</a:t>
            </a:r>
          </a:p>
          <a:p>
            <a:pPr lvl="1"/>
            <a:r>
              <a:rPr lang="en-US" dirty="0"/>
              <a:t>more than 2 straight leg pivot turns</a:t>
            </a:r>
          </a:p>
          <a:p>
            <a:r>
              <a:rPr lang="en-US" dirty="0"/>
              <a:t>More than two dance elements of the same shape with or without a twist (.1) </a:t>
            </a:r>
          </a:p>
          <a:p>
            <a:r>
              <a:rPr lang="en-US" dirty="0"/>
              <a:t>Lack of using all levels</a:t>
            </a:r>
          </a:p>
          <a:p>
            <a:pPr lvl="1"/>
            <a:r>
              <a:rPr lang="en-US" dirty="0"/>
              <a:t>Movements that are high off the beam, semi-low, and low (kneel, squat, sit, lying)</a:t>
            </a:r>
          </a:p>
          <a:p>
            <a:r>
              <a:rPr lang="en-US" dirty="0"/>
              <a:t>Insufficient use of the entire length of the beam </a:t>
            </a:r>
          </a:p>
          <a:p>
            <a:r>
              <a:rPr lang="en-US" dirty="0"/>
              <a:t>Insufficient use of direction changes </a:t>
            </a:r>
          </a:p>
          <a:p>
            <a:pPr lvl="1"/>
            <a:r>
              <a:rPr lang="en-US" dirty="0"/>
              <a:t>Movements/non-value parts/choreography, forward, backward, &amp; sideward</a:t>
            </a:r>
          </a:p>
          <a:p>
            <a:pPr lvl="1"/>
            <a:endParaRPr lang="en-US" dirty="0"/>
          </a:p>
          <a:p>
            <a:pPr lvl="1"/>
            <a:endParaRPr lang="en-US" dirty="0"/>
          </a:p>
          <a:p>
            <a:pPr marL="487695" lvl="1" indent="0" algn="r">
              <a:buNone/>
            </a:pPr>
            <a:r>
              <a:rPr lang="en-US" i="1" dirty="0"/>
              <a:t>Continued on </a:t>
            </a:r>
            <a:r>
              <a:rPr lang="en-US" i="1"/>
              <a:t>next page</a:t>
            </a:r>
            <a:br>
              <a:rPr lang="en-US" dirty="0"/>
            </a:br>
            <a:endParaRPr lang="en-US" dirty="0"/>
          </a:p>
          <a:p>
            <a:endParaRPr lang="en-US" dirty="0"/>
          </a:p>
          <a:p>
            <a:endParaRPr lang="en-US" dirty="0"/>
          </a:p>
          <a:p>
            <a:endParaRPr lang="en-US" dirty="0"/>
          </a:p>
        </p:txBody>
      </p:sp>
    </p:spTree>
    <p:extLst>
      <p:ext uri="{BB962C8B-B14F-4D97-AF65-F5344CB8AC3E}">
        <p14:creationId xmlns:p14="http://schemas.microsoft.com/office/powerpoint/2010/main" val="3470964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B86085-823B-4E6B-9C9B-96070AC0D2F6}"/>
              </a:ext>
            </a:extLst>
          </p:cNvPr>
          <p:cNvSpPr>
            <a:spLocks noGrp="1"/>
          </p:cNvSpPr>
          <p:nvPr>
            <p:ph type="title"/>
          </p:nvPr>
        </p:nvSpPr>
        <p:spPr>
          <a:xfrm>
            <a:off x="894080" y="519290"/>
            <a:ext cx="11216640" cy="1885245"/>
          </a:xfrm>
        </p:spPr>
        <p:txBody>
          <a:bodyPr>
            <a:normAutofit/>
          </a:bodyPr>
          <a:lstStyle/>
          <a:p>
            <a:r>
              <a:rPr lang="en-US" sz="6000" b="1" dirty="0"/>
              <a:t>Composition on Beam, cont.</a:t>
            </a:r>
          </a:p>
        </p:txBody>
      </p:sp>
      <p:sp>
        <p:nvSpPr>
          <p:cNvPr id="5" name="Content Placeholder 4">
            <a:extLst>
              <a:ext uri="{FF2B5EF4-FFF2-40B4-BE49-F238E27FC236}">
                <a16:creationId xmlns:a16="http://schemas.microsoft.com/office/drawing/2014/main" id="{DDF8F1D7-AC37-4A6F-8226-B8FB0689B667}"/>
              </a:ext>
            </a:extLst>
          </p:cNvPr>
          <p:cNvSpPr>
            <a:spLocks noGrp="1"/>
          </p:cNvSpPr>
          <p:nvPr>
            <p:ph idx="1"/>
          </p:nvPr>
        </p:nvSpPr>
        <p:spPr/>
        <p:txBody>
          <a:bodyPr>
            <a:normAutofit fontScale="92500" lnSpcReduction="10000"/>
          </a:bodyPr>
          <a:lstStyle/>
          <a:p>
            <a:pPr marL="0" indent="0">
              <a:buNone/>
            </a:pPr>
            <a:r>
              <a:rPr lang="en-US" dirty="0"/>
              <a:t>All are up to .1, unless otherwise noted:</a:t>
            </a:r>
          </a:p>
          <a:p>
            <a:r>
              <a:rPr lang="en-US" dirty="0"/>
              <a:t>Lack of an </a:t>
            </a:r>
            <a:r>
              <a:rPr lang="en-US" dirty="0" err="1"/>
              <a:t>acro</a:t>
            </a:r>
            <a:r>
              <a:rPr lang="en-US" dirty="0"/>
              <a:t> element in each of two different directions (one must be backward and another may be forward or sideward) </a:t>
            </a:r>
          </a:p>
          <a:p>
            <a:pPr lvl="1"/>
            <a:r>
              <a:rPr lang="en-US" dirty="0"/>
              <a:t>Must have one of each that both start and finish on the beam for no deduction. EXCEPTION: The mount may be used.</a:t>
            </a:r>
          </a:p>
          <a:p>
            <a:pPr lvl="1"/>
            <a:r>
              <a:rPr lang="en-US" dirty="0"/>
              <a:t>If either or both is missing – deduct 0.10</a:t>
            </a:r>
          </a:p>
          <a:p>
            <a:pPr lvl="1"/>
            <a:r>
              <a:rPr lang="en-US" dirty="0"/>
              <a:t>If both are included but one is the dismount – deduct 0.05</a:t>
            </a:r>
          </a:p>
          <a:p>
            <a:pPr lvl="1"/>
            <a:r>
              <a:rPr lang="en-US" dirty="0"/>
              <a:t>A tic-toc may count as a forward or backward direction element. </a:t>
            </a:r>
          </a:p>
          <a:p>
            <a:pPr lvl="1"/>
            <a:r>
              <a:rPr lang="en-US" dirty="0"/>
              <a:t>May not include a handstand which has no direction</a:t>
            </a:r>
          </a:p>
          <a:p>
            <a:r>
              <a:rPr lang="en-US" dirty="0"/>
              <a:t>Lack of artistry</a:t>
            </a:r>
          </a:p>
          <a:p>
            <a:pPr lvl="1"/>
            <a:r>
              <a:rPr lang="en-US" dirty="0"/>
              <a:t>Quality of gymnast’s movement to reflect her personal style, Quality of expression (projection, emotion, focus), Originality </a:t>
            </a:r>
          </a:p>
          <a:p>
            <a:r>
              <a:rPr lang="en-US" dirty="0"/>
              <a:t>Insufficient distribution</a:t>
            </a:r>
          </a:p>
          <a:p>
            <a:pPr lvl="1"/>
            <a:r>
              <a:rPr lang="en-US" sz="2600" dirty="0"/>
              <a:t>Level of difficulty not maintained throughout the exercise</a:t>
            </a:r>
          </a:p>
          <a:p>
            <a:pPr lvl="1"/>
            <a:r>
              <a:rPr lang="en-US" sz="2600" dirty="0"/>
              <a:t>Most difficult elements placed in same section of exercise </a:t>
            </a:r>
            <a:br>
              <a:rPr lang="en-US" dirty="0"/>
            </a:br>
            <a:endParaRPr lang="en-US" dirty="0"/>
          </a:p>
          <a:p>
            <a:endParaRPr lang="en-US" dirty="0"/>
          </a:p>
          <a:p>
            <a:endParaRPr lang="en-US" dirty="0"/>
          </a:p>
          <a:p>
            <a:endParaRPr lang="en-US" dirty="0"/>
          </a:p>
        </p:txBody>
      </p:sp>
    </p:spTree>
    <p:extLst>
      <p:ext uri="{BB962C8B-B14F-4D97-AF65-F5344CB8AC3E}">
        <p14:creationId xmlns:p14="http://schemas.microsoft.com/office/powerpoint/2010/main" val="1363297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B86085-823B-4E6B-9C9B-96070AC0D2F6}"/>
              </a:ext>
            </a:extLst>
          </p:cNvPr>
          <p:cNvSpPr>
            <a:spLocks noGrp="1"/>
          </p:cNvSpPr>
          <p:nvPr>
            <p:ph type="title"/>
          </p:nvPr>
        </p:nvSpPr>
        <p:spPr>
          <a:xfrm>
            <a:off x="894080" y="519290"/>
            <a:ext cx="11216640" cy="1885245"/>
          </a:xfrm>
        </p:spPr>
        <p:txBody>
          <a:bodyPr>
            <a:normAutofit/>
          </a:bodyPr>
          <a:lstStyle/>
          <a:p>
            <a:r>
              <a:rPr lang="en-US" sz="6000" b="1" dirty="0"/>
              <a:t>Timing on Beam</a:t>
            </a:r>
          </a:p>
        </p:txBody>
      </p:sp>
      <p:sp>
        <p:nvSpPr>
          <p:cNvPr id="5" name="Content Placeholder 4">
            <a:extLst>
              <a:ext uri="{FF2B5EF4-FFF2-40B4-BE49-F238E27FC236}">
                <a16:creationId xmlns:a16="http://schemas.microsoft.com/office/drawing/2014/main" id="{DDF8F1D7-AC37-4A6F-8226-B8FB0689B667}"/>
              </a:ext>
            </a:extLst>
          </p:cNvPr>
          <p:cNvSpPr>
            <a:spLocks noGrp="1"/>
          </p:cNvSpPr>
          <p:nvPr>
            <p:ph idx="1"/>
          </p:nvPr>
        </p:nvSpPr>
        <p:spPr/>
        <p:txBody>
          <a:bodyPr>
            <a:normAutofit/>
          </a:bodyPr>
          <a:lstStyle/>
          <a:p>
            <a:pPr marL="0" indent="0">
              <a:buNone/>
            </a:pPr>
            <a:r>
              <a:rPr lang="en-US" dirty="0"/>
              <a:t>The duration of the exercise shall be no longer than 1:30.  There is a deduction if the routine is less than 30 seconds.</a:t>
            </a:r>
          </a:p>
          <a:p>
            <a:r>
              <a:rPr lang="en-US" dirty="0"/>
              <a:t>The timing and evaluation shall begin at the moment the gymnast’s hands or feet leave the floor or board and conclude when the gymnast arrives on the floor at the completion of her dismount.</a:t>
            </a:r>
          </a:p>
          <a:p>
            <a:r>
              <a:rPr lang="en-US" dirty="0"/>
              <a:t>If the gymnast falls from the beam, the routine watch is stopped. Following a fall, the timing of the routine resumes with the first movement to continue the routine.</a:t>
            </a:r>
          </a:p>
          <a:p>
            <a:r>
              <a:rPr lang="en-US" dirty="0"/>
              <a:t>A warning signal shall be given at 1:20 and time at 1:30</a:t>
            </a:r>
            <a:br>
              <a:rPr lang="en-US" dirty="0"/>
            </a:br>
            <a:r>
              <a:rPr lang="en-US" dirty="0"/>
              <a:t>If the gymnast is on the beam or in the air at the final time signal, the judges continue to evaluate the routine.</a:t>
            </a:r>
          </a:p>
          <a:p>
            <a:r>
              <a:rPr lang="en-US" dirty="0"/>
              <a:t>The gymnast is allowed 30 seconds to remount the beam after a fall. </a:t>
            </a:r>
            <a:br>
              <a:rPr lang="en-US" dirty="0"/>
            </a:br>
            <a:endParaRPr lang="en-US" dirty="0"/>
          </a:p>
          <a:p>
            <a:endParaRPr lang="en-US" dirty="0"/>
          </a:p>
          <a:p>
            <a:endParaRPr lang="en-US" dirty="0"/>
          </a:p>
          <a:p>
            <a:endParaRPr lang="en-US" dirty="0"/>
          </a:p>
        </p:txBody>
      </p:sp>
    </p:spTree>
    <p:extLst>
      <p:ext uri="{BB962C8B-B14F-4D97-AF65-F5344CB8AC3E}">
        <p14:creationId xmlns:p14="http://schemas.microsoft.com/office/powerpoint/2010/main" val="4141556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55B1-A885-468B-A398-B6680AE327F6}"/>
              </a:ext>
            </a:extLst>
          </p:cNvPr>
          <p:cNvSpPr>
            <a:spLocks noGrp="1"/>
          </p:cNvSpPr>
          <p:nvPr>
            <p:ph type="ctrTitle"/>
          </p:nvPr>
        </p:nvSpPr>
        <p:spPr/>
        <p:txBody>
          <a:bodyPr/>
          <a:lstStyle/>
          <a:p>
            <a:r>
              <a:rPr lang="en-US" b="1" dirty="0"/>
              <a:t>FLOOR EXERCISE</a:t>
            </a:r>
          </a:p>
        </p:txBody>
      </p:sp>
    </p:spTree>
    <p:extLst>
      <p:ext uri="{BB962C8B-B14F-4D97-AF65-F5344CB8AC3E}">
        <p14:creationId xmlns:p14="http://schemas.microsoft.com/office/powerpoint/2010/main" val="2747491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575351-C354-4C2E-9940-2E2947BFFAAB}"/>
              </a:ext>
            </a:extLst>
          </p:cNvPr>
          <p:cNvPicPr>
            <a:picLocks noChangeAspect="1"/>
          </p:cNvPicPr>
          <p:nvPr/>
        </p:nvPicPr>
        <p:blipFill>
          <a:blip r:embed="rId2"/>
          <a:stretch>
            <a:fillRect/>
          </a:stretch>
        </p:blipFill>
        <p:spPr>
          <a:xfrm>
            <a:off x="880535" y="1053548"/>
            <a:ext cx="11485218" cy="7951304"/>
          </a:xfrm>
          <a:prstGeom prst="rect">
            <a:avLst/>
          </a:prstGeom>
          <a:ln>
            <a:solidFill>
              <a:schemeClr val="tx1"/>
            </a:solidFill>
          </a:ln>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sp>
        <p:nvSpPr>
          <p:cNvPr id="164" name="Timing on Floor:…"/>
          <p:cNvSpPr>
            <a:spLocks noGrp="1"/>
          </p:cNvSpPr>
          <p:nvPr>
            <p:ph type="title"/>
          </p:nvPr>
        </p:nvSpPr>
        <p:spPr>
          <a:xfrm>
            <a:off x="552090" y="483079"/>
            <a:ext cx="11500209" cy="8453887"/>
          </a:xfrm>
          <a:prstGeom prst="rect">
            <a:avLst/>
          </a:prstGeom>
        </p:spPr>
        <p:txBody>
          <a:bodyPr anchor="t"/>
          <a:lstStyle/>
          <a:p>
            <a:pPr>
              <a:defRPr sz="4800" b="1"/>
            </a:pPr>
            <a:r>
              <a:rPr dirty="0"/>
              <a:t>Timing on Floor</a:t>
            </a:r>
          </a:p>
          <a:p>
            <a:pPr algn="l">
              <a:defRPr sz="2400"/>
            </a:pPr>
            <a:endParaRPr dirty="0"/>
          </a:p>
          <a:p>
            <a:pPr algn="l">
              <a:defRPr sz="4800"/>
            </a:pPr>
            <a:r>
              <a:rPr dirty="0"/>
              <a:t>The duration of the routine shall not exceed 1 minute, 30 seconds.</a:t>
            </a:r>
          </a:p>
          <a:p>
            <a:pPr algn="l">
              <a:defRPr sz="4800"/>
            </a:pPr>
            <a:endParaRPr dirty="0"/>
          </a:p>
          <a:p>
            <a:pPr algn="l">
              <a:defRPr sz="4800"/>
            </a:pPr>
            <a:r>
              <a:rPr dirty="0"/>
              <a:t>The clock shall start as soon as the gymnast begins a movement of the exercise and shall stop when she when she maintains her final position.</a:t>
            </a:r>
            <a:br>
              <a:rPr dirty="0"/>
            </a:br>
            <a:endParaRPr dirty="0"/>
          </a:p>
          <a:p>
            <a:pPr algn="l" defTabSz="457200">
              <a:lnSpc>
                <a:spcPts val="2800"/>
              </a:lnSpc>
              <a:spcBef>
                <a:spcPts val="1200"/>
              </a:spcBef>
              <a:defRPr sz="1200"/>
            </a:pPr>
            <a:endParaRPr dirty="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sp>
        <p:nvSpPr>
          <p:cNvPr id="166" name="Event Requirements on Floor:…"/>
          <p:cNvSpPr/>
          <p:nvPr/>
        </p:nvSpPr>
        <p:spPr>
          <a:xfrm>
            <a:off x="672859" y="138022"/>
            <a:ext cx="12025223" cy="487389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nchorCtr="0">
            <a:spAutoFit/>
          </a:bodyPr>
          <a:lstStyle/>
          <a:p>
            <a:pPr algn="l" defTabSz="457200">
              <a:lnSpc>
                <a:spcPts val="4200"/>
              </a:lnSpc>
              <a:spcBef>
                <a:spcPts val="1200"/>
              </a:spcBef>
              <a:defRPr sz="2400" b="1"/>
            </a:pPr>
            <a:endParaRPr dirty="0"/>
          </a:p>
          <a:p>
            <a:pPr defTabSz="457200">
              <a:lnSpc>
                <a:spcPts val="4200"/>
              </a:lnSpc>
              <a:spcBef>
                <a:spcPts val="1200"/>
              </a:spcBef>
              <a:defRPr sz="2400" b="1"/>
            </a:pPr>
            <a:r>
              <a:rPr sz="5400" dirty="0"/>
              <a:t>Event Requirements on Floor</a:t>
            </a:r>
          </a:p>
          <a:p>
            <a:pPr algn="l" defTabSz="457200">
              <a:lnSpc>
                <a:spcPts val="4200"/>
              </a:lnSpc>
              <a:spcBef>
                <a:spcPts val="1200"/>
              </a:spcBef>
              <a:defRPr sz="2400"/>
            </a:pPr>
            <a:endParaRPr dirty="0"/>
          </a:p>
          <a:p>
            <a:pPr algn="l" defTabSz="457200">
              <a:lnSpc>
                <a:spcPts val="4200"/>
              </a:lnSpc>
              <a:spcBef>
                <a:spcPts val="1200"/>
              </a:spcBef>
              <a:defRPr sz="2400"/>
            </a:pPr>
            <a:r>
              <a:rPr sz="4000" dirty="0"/>
              <a:t>All of the following event requirements are required in the routine. A single element may fulfill more than one event requirement (exception: A single element within a series shall not be used twice in order to fulfill two series requirements). </a:t>
            </a:r>
            <a:endParaRPr lang="en-US" sz="4000"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F20D-FBCD-BB4F-B6CE-9B9CEEC62B1C}"/>
              </a:ext>
            </a:extLst>
          </p:cNvPr>
          <p:cNvSpPr>
            <a:spLocks noGrp="1"/>
          </p:cNvSpPr>
          <p:nvPr>
            <p:ph type="title"/>
          </p:nvPr>
        </p:nvSpPr>
        <p:spPr>
          <a:xfrm>
            <a:off x="172527" y="444500"/>
            <a:ext cx="12577315" cy="9165326"/>
          </a:xfrm>
        </p:spPr>
        <p:txBody>
          <a:bodyPr anchor="t" anchorCtr="0">
            <a:normAutofit fontScale="90000"/>
          </a:bodyPr>
          <a:lstStyle/>
          <a:p>
            <a:pPr defTabSz="457200">
              <a:lnSpc>
                <a:spcPts val="4200"/>
              </a:lnSpc>
              <a:spcBef>
                <a:spcPts val="1200"/>
              </a:spcBef>
              <a:defRPr sz="2400"/>
            </a:pPr>
            <a:r>
              <a:rPr lang="en-US" sz="5400" b="1" dirty="0"/>
              <a:t>Event Requirements on Floor</a:t>
            </a:r>
            <a:br>
              <a:rPr lang="en-US" sz="5400" b="1" dirty="0"/>
            </a:br>
            <a:r>
              <a:rPr lang="en-US" sz="2700" b="1" dirty="0"/>
              <a:t>a. </a:t>
            </a:r>
            <a:r>
              <a:rPr lang="en-US" sz="2700" b="1" dirty="0" err="1"/>
              <a:t>Acro</a:t>
            </a:r>
            <a:br>
              <a:rPr lang="en-US" sz="2700" dirty="0"/>
            </a:br>
            <a:r>
              <a:rPr lang="en-US" sz="2700" dirty="0"/>
              <a:t>	</a:t>
            </a:r>
            <a:r>
              <a:rPr lang="en-US" sz="2700" b="1" dirty="0"/>
              <a:t>1. Twisting </a:t>
            </a:r>
            <a:r>
              <a:rPr lang="en-US" sz="2700" b="1" dirty="0" err="1"/>
              <a:t>salto</a:t>
            </a:r>
            <a:r>
              <a:rPr lang="en-US" sz="2700" b="1" dirty="0"/>
              <a:t> </a:t>
            </a:r>
            <a:r>
              <a:rPr lang="en-US" sz="2700" dirty="0"/>
              <a:t>- at least 1⁄2 (180 degrees);	</a:t>
            </a:r>
            <a:br>
              <a:rPr lang="en-US" sz="2700" dirty="0"/>
            </a:br>
            <a:r>
              <a:rPr lang="en-US" sz="2700" dirty="0"/>
              <a:t>	</a:t>
            </a:r>
            <a:r>
              <a:rPr lang="en-US" sz="2700" b="1" dirty="0"/>
              <a:t>2. Three </a:t>
            </a:r>
            <a:r>
              <a:rPr lang="en-US" sz="2700" b="1" dirty="0" err="1"/>
              <a:t>acro</a:t>
            </a:r>
            <a:r>
              <a:rPr lang="en-US" sz="2700" b="1" dirty="0"/>
              <a:t> passes </a:t>
            </a:r>
            <a:r>
              <a:rPr lang="en-US" sz="2700" dirty="0"/>
              <a:t>– a series consisting of two or more directly connected </a:t>
            </a:r>
            <a:r>
              <a:rPr lang="en-US" sz="2700" dirty="0" err="1"/>
              <a:t>acro</a:t>
            </a:r>
            <a:r>
              <a:rPr lang="en-US" sz="2700" dirty="0"/>
              <a:t> elements: </a:t>
            </a:r>
            <a:br>
              <a:rPr lang="en-US" sz="2700" dirty="0"/>
            </a:br>
            <a:r>
              <a:rPr lang="en-US" sz="2700" dirty="0"/>
              <a:t>		</a:t>
            </a:r>
            <a:r>
              <a:rPr lang="en-US" sz="2400" dirty="0"/>
              <a:t>a. With the exception of the round-off, all elements in a pass must receive Value Part credit;</a:t>
            </a:r>
            <a:br>
              <a:rPr lang="en-US" sz="2400" dirty="0"/>
            </a:br>
            <a:r>
              <a:rPr lang="en-US" sz="2400" dirty="0"/>
              <a:t>		b. Elements may be in any of the three directions: forward, backward or sideward;</a:t>
            </a:r>
            <a:br>
              <a:rPr lang="en-US" sz="2400" dirty="0"/>
            </a:br>
            <a:r>
              <a:rPr lang="en-US" sz="2400" dirty="0"/>
              <a:t>		NOTE: A handstand with or without a turn has no direction unless it is completed as a front 							walkover or a handstand forward roll.</a:t>
            </a:r>
            <a:br>
              <a:rPr lang="en-US" sz="2400" dirty="0"/>
            </a:br>
            <a:r>
              <a:rPr lang="en-US" sz="2700" dirty="0"/>
              <a:t>     		</a:t>
            </a:r>
            <a:r>
              <a:rPr lang="en-US" sz="2400" dirty="0"/>
              <a:t>c. A two element pass shall include a back-to-back superior, a high superior or an advanced         					high superior.</a:t>
            </a:r>
            <a:r>
              <a:rPr lang="en-US" sz="2700" dirty="0"/>
              <a:t>	</a:t>
            </a:r>
            <a:br>
              <a:rPr lang="en-US" sz="2700" dirty="0"/>
            </a:br>
            <a:r>
              <a:rPr lang="en-US" sz="2700" dirty="0"/>
              <a:t>	3. </a:t>
            </a:r>
            <a:r>
              <a:rPr lang="en-US" sz="2700" b="1" dirty="0"/>
              <a:t>Superior </a:t>
            </a:r>
            <a:r>
              <a:rPr lang="en-US" sz="2700" b="1" dirty="0" err="1"/>
              <a:t>acro</a:t>
            </a:r>
            <a:r>
              <a:rPr lang="en-US" sz="2700" b="1" dirty="0"/>
              <a:t> element in the third </a:t>
            </a:r>
            <a:r>
              <a:rPr lang="en-US" sz="2700" b="1" dirty="0" err="1"/>
              <a:t>acro</a:t>
            </a:r>
            <a:r>
              <a:rPr lang="en-US" sz="2700" b="1" dirty="0"/>
              <a:t> pass or as last </a:t>
            </a:r>
            <a:r>
              <a:rPr lang="en-US" sz="2700" b="1" dirty="0" err="1"/>
              <a:t>acro</a:t>
            </a:r>
            <a:r>
              <a:rPr lang="en-US" sz="2700" b="1" dirty="0"/>
              <a:t> element</a:t>
            </a:r>
            <a:r>
              <a:rPr lang="en-US" sz="2700" dirty="0"/>
              <a:t>; </a:t>
            </a:r>
            <a:br>
              <a:rPr lang="en-US" sz="2700" dirty="0"/>
            </a:br>
            <a:r>
              <a:rPr lang="en-US" sz="2700" dirty="0"/>
              <a:t>     		a. Credit may be awarded even if the first and/or second pass is broken </a:t>
            </a:r>
            <a:br>
              <a:rPr lang="en-US" sz="2700" dirty="0"/>
            </a:br>
            <a:r>
              <a:rPr lang="en-US" sz="2700" dirty="0"/>
              <a:t>     		b. A series of front or back handsprings, which receives superior credit can be considered the 				last </a:t>
            </a:r>
            <a:r>
              <a:rPr lang="en-US" sz="2700" dirty="0" err="1"/>
              <a:t>acro</a:t>
            </a:r>
            <a:r>
              <a:rPr lang="en-US" sz="2700" dirty="0"/>
              <a:t> element.</a:t>
            </a:r>
            <a:br>
              <a:rPr lang="en-US" sz="2700" dirty="0"/>
            </a:br>
            <a:r>
              <a:rPr lang="en-US" sz="2800" b="1" dirty="0"/>
              <a:t>b. Dance</a:t>
            </a:r>
            <a:br>
              <a:rPr lang="en-US" sz="2800" b="1" dirty="0"/>
            </a:br>
            <a:r>
              <a:rPr lang="en-US" sz="2400" dirty="0"/>
              <a:t>	1. One </a:t>
            </a:r>
            <a:r>
              <a:rPr lang="en-US" sz="2400" b="1" dirty="0"/>
              <a:t>jump/leap or turn on one foot </a:t>
            </a:r>
            <a:r>
              <a:rPr lang="en-US" sz="2400" dirty="0"/>
              <a:t>of at least superior difficulty; </a:t>
            </a:r>
            <a:br>
              <a:rPr lang="en-US" sz="2400" dirty="0"/>
            </a:br>
            <a:r>
              <a:rPr lang="en-US" sz="2400" dirty="0"/>
              <a:t>	2. </a:t>
            </a:r>
            <a:r>
              <a:rPr lang="en-US" sz="2400" b="1" dirty="0"/>
              <a:t>Dance series of difficulty </a:t>
            </a:r>
            <a:r>
              <a:rPr lang="en-US" sz="2400" dirty="0"/>
              <a:t>of two different Group 1 leaps/jumps. </a:t>
            </a:r>
            <a:br>
              <a:rPr lang="en-US" sz="2800" dirty="0"/>
            </a:br>
            <a:endParaRPr lang="en-US" sz="2700" b="1" dirty="0"/>
          </a:p>
        </p:txBody>
      </p:sp>
    </p:spTree>
    <p:extLst>
      <p:ext uri="{BB962C8B-B14F-4D97-AF65-F5344CB8AC3E}">
        <p14:creationId xmlns:p14="http://schemas.microsoft.com/office/powerpoint/2010/main" val="34995006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A592-C172-4B6B-B856-B33EAF8950A2}"/>
              </a:ext>
            </a:extLst>
          </p:cNvPr>
          <p:cNvSpPr>
            <a:spLocks noGrp="1"/>
          </p:cNvSpPr>
          <p:nvPr>
            <p:ph type="title"/>
          </p:nvPr>
        </p:nvSpPr>
        <p:spPr/>
        <p:txBody>
          <a:bodyPr/>
          <a:lstStyle/>
          <a:p>
            <a:r>
              <a:rPr lang="en-US" dirty="0"/>
              <a:t>Session 1: Creating Routines and Understanding Scoring</a:t>
            </a:r>
          </a:p>
        </p:txBody>
      </p:sp>
      <p:sp>
        <p:nvSpPr>
          <p:cNvPr id="3" name="Content Placeholder 2">
            <a:extLst>
              <a:ext uri="{FF2B5EF4-FFF2-40B4-BE49-F238E27FC236}">
                <a16:creationId xmlns:a16="http://schemas.microsoft.com/office/drawing/2014/main" id="{3D457C84-FB3C-4F72-A057-39E5EA1512AA}"/>
              </a:ext>
            </a:extLst>
          </p:cNvPr>
          <p:cNvSpPr>
            <a:spLocks noGrp="1"/>
          </p:cNvSpPr>
          <p:nvPr>
            <p:ph idx="1"/>
          </p:nvPr>
        </p:nvSpPr>
        <p:spPr/>
        <p:txBody>
          <a:bodyPr/>
          <a:lstStyle/>
          <a:p>
            <a:pPr marL="0" indent="0">
              <a:buNone/>
            </a:pPr>
            <a:endParaRPr lang="en-US" dirty="0"/>
          </a:p>
          <a:p>
            <a:r>
              <a:rPr lang="en-US" dirty="0"/>
              <a:t>Vault</a:t>
            </a:r>
          </a:p>
          <a:p>
            <a:r>
              <a:rPr lang="en-US" dirty="0"/>
              <a:t>Uneven Bars</a:t>
            </a:r>
          </a:p>
          <a:p>
            <a:r>
              <a:rPr lang="en-US" dirty="0"/>
              <a:t>Beam</a:t>
            </a:r>
          </a:p>
          <a:p>
            <a:r>
              <a:rPr lang="en-US" dirty="0"/>
              <a:t>Floor</a:t>
            </a:r>
            <a:br>
              <a:rPr lang="en-US" dirty="0"/>
            </a:br>
            <a:endParaRPr lang="en-US" dirty="0"/>
          </a:p>
        </p:txBody>
      </p:sp>
    </p:spTree>
    <p:extLst>
      <p:ext uri="{BB962C8B-B14F-4D97-AF65-F5344CB8AC3E}">
        <p14:creationId xmlns:p14="http://schemas.microsoft.com/office/powerpoint/2010/main" val="3843878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B86085-823B-4E6B-9C9B-96070AC0D2F6}"/>
              </a:ext>
            </a:extLst>
          </p:cNvPr>
          <p:cNvSpPr>
            <a:spLocks noGrp="1"/>
          </p:cNvSpPr>
          <p:nvPr>
            <p:ph type="title"/>
          </p:nvPr>
        </p:nvSpPr>
        <p:spPr>
          <a:xfrm>
            <a:off x="894080" y="519290"/>
            <a:ext cx="11216640" cy="1885245"/>
          </a:xfrm>
        </p:spPr>
        <p:txBody>
          <a:bodyPr>
            <a:normAutofit/>
          </a:bodyPr>
          <a:lstStyle/>
          <a:p>
            <a:r>
              <a:rPr lang="en-US" sz="6000" b="1" dirty="0"/>
              <a:t>Composition on Floor (1.0)</a:t>
            </a:r>
          </a:p>
        </p:txBody>
      </p:sp>
      <p:sp>
        <p:nvSpPr>
          <p:cNvPr id="5" name="Content Placeholder 4">
            <a:extLst>
              <a:ext uri="{FF2B5EF4-FFF2-40B4-BE49-F238E27FC236}">
                <a16:creationId xmlns:a16="http://schemas.microsoft.com/office/drawing/2014/main" id="{DDF8F1D7-AC37-4A6F-8226-B8FB0689B667}"/>
              </a:ext>
            </a:extLst>
          </p:cNvPr>
          <p:cNvSpPr>
            <a:spLocks noGrp="1"/>
          </p:cNvSpPr>
          <p:nvPr>
            <p:ph idx="1"/>
          </p:nvPr>
        </p:nvSpPr>
        <p:spPr/>
        <p:txBody>
          <a:bodyPr>
            <a:normAutofit fontScale="92500" lnSpcReduction="20000"/>
          </a:bodyPr>
          <a:lstStyle/>
          <a:p>
            <a:pPr marL="0" indent="0">
              <a:buNone/>
            </a:pPr>
            <a:r>
              <a:rPr lang="en-US" dirty="0"/>
              <a:t>All are up to .1, unless otherwise noted:</a:t>
            </a:r>
          </a:p>
          <a:p>
            <a:r>
              <a:rPr lang="en-US" dirty="0"/>
              <a:t>Lack of variety of </a:t>
            </a:r>
            <a:r>
              <a:rPr lang="en-US" dirty="0" err="1"/>
              <a:t>acro</a:t>
            </a:r>
            <a:r>
              <a:rPr lang="en-US" dirty="0"/>
              <a:t> elements</a:t>
            </a:r>
          </a:p>
          <a:p>
            <a:r>
              <a:rPr lang="en-US" dirty="0"/>
              <a:t>Lack of variety of dance elements</a:t>
            </a:r>
          </a:p>
          <a:p>
            <a:r>
              <a:rPr lang="en-US" dirty="0"/>
              <a:t>Lack of balance (quantity) of </a:t>
            </a:r>
            <a:r>
              <a:rPr lang="en-US" dirty="0" err="1"/>
              <a:t>acro</a:t>
            </a:r>
            <a:r>
              <a:rPr lang="en-US" dirty="0"/>
              <a:t> vs. dance</a:t>
            </a:r>
          </a:p>
          <a:p>
            <a:r>
              <a:rPr lang="en-US" dirty="0"/>
              <a:t>Lack of balance in the level of </a:t>
            </a:r>
            <a:r>
              <a:rPr lang="en-US" dirty="0" err="1"/>
              <a:t>acro</a:t>
            </a:r>
            <a:r>
              <a:rPr lang="en-US" dirty="0"/>
              <a:t> vs. dance value parts</a:t>
            </a:r>
          </a:p>
          <a:p>
            <a:r>
              <a:rPr lang="en-US" dirty="0"/>
              <a:t>Most higher level value parts being isolated elements</a:t>
            </a:r>
          </a:p>
          <a:p>
            <a:r>
              <a:rPr lang="en-US" dirty="0"/>
              <a:t>Using the same element twice to fulfill difficulty (.1)</a:t>
            </a:r>
          </a:p>
          <a:p>
            <a:r>
              <a:rPr lang="en-US" dirty="0"/>
              <a:t>Variety of connections</a:t>
            </a:r>
          </a:p>
          <a:p>
            <a:pPr lvl="1"/>
            <a:r>
              <a:rPr lang="en-US" dirty="0"/>
              <a:t>non-value parts, arm movements, locomotor movements</a:t>
            </a:r>
          </a:p>
          <a:p>
            <a:r>
              <a:rPr lang="en-US" dirty="0"/>
              <a:t>More than two dance elements of the same shape with or without a twist (.1) </a:t>
            </a:r>
          </a:p>
          <a:p>
            <a:endParaRPr lang="en-US" dirty="0"/>
          </a:p>
          <a:p>
            <a:endParaRPr lang="en-US" dirty="0"/>
          </a:p>
          <a:p>
            <a:pPr marL="0" indent="0" algn="r">
              <a:buNone/>
            </a:pPr>
            <a:r>
              <a:rPr lang="en-US" i="1" dirty="0"/>
              <a:t>Continued on next slide</a:t>
            </a:r>
            <a:br>
              <a:rPr lang="en-US" dirty="0"/>
            </a:br>
            <a:endParaRPr lang="en-US" dirty="0"/>
          </a:p>
          <a:p>
            <a:endParaRPr lang="en-US" dirty="0"/>
          </a:p>
          <a:p>
            <a:endParaRPr lang="en-US" dirty="0"/>
          </a:p>
          <a:p>
            <a:endParaRPr lang="en-US" dirty="0"/>
          </a:p>
        </p:txBody>
      </p:sp>
    </p:spTree>
    <p:extLst>
      <p:ext uri="{BB962C8B-B14F-4D97-AF65-F5344CB8AC3E}">
        <p14:creationId xmlns:p14="http://schemas.microsoft.com/office/powerpoint/2010/main" val="4026704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B86085-823B-4E6B-9C9B-96070AC0D2F6}"/>
              </a:ext>
            </a:extLst>
          </p:cNvPr>
          <p:cNvSpPr>
            <a:spLocks noGrp="1"/>
          </p:cNvSpPr>
          <p:nvPr>
            <p:ph type="title"/>
          </p:nvPr>
        </p:nvSpPr>
        <p:spPr>
          <a:xfrm>
            <a:off x="894080" y="519290"/>
            <a:ext cx="11216640" cy="1885245"/>
          </a:xfrm>
        </p:spPr>
        <p:txBody>
          <a:bodyPr>
            <a:normAutofit/>
          </a:bodyPr>
          <a:lstStyle/>
          <a:p>
            <a:r>
              <a:rPr lang="en-US" sz="6000" b="1" dirty="0"/>
              <a:t>Composition on Floor, cont.</a:t>
            </a:r>
          </a:p>
        </p:txBody>
      </p:sp>
      <p:sp>
        <p:nvSpPr>
          <p:cNvPr id="5" name="Content Placeholder 4">
            <a:extLst>
              <a:ext uri="{FF2B5EF4-FFF2-40B4-BE49-F238E27FC236}">
                <a16:creationId xmlns:a16="http://schemas.microsoft.com/office/drawing/2014/main" id="{DDF8F1D7-AC37-4A6F-8226-B8FB0689B667}"/>
              </a:ext>
            </a:extLst>
          </p:cNvPr>
          <p:cNvSpPr>
            <a:spLocks noGrp="1"/>
          </p:cNvSpPr>
          <p:nvPr>
            <p:ph idx="1"/>
          </p:nvPr>
        </p:nvSpPr>
        <p:spPr/>
        <p:txBody>
          <a:bodyPr>
            <a:normAutofit fontScale="92500" lnSpcReduction="20000"/>
          </a:bodyPr>
          <a:lstStyle/>
          <a:p>
            <a:pPr marL="0" indent="0">
              <a:buNone/>
            </a:pPr>
            <a:r>
              <a:rPr lang="en-US" dirty="0"/>
              <a:t>All are up to .1, unless otherwise noted:</a:t>
            </a:r>
          </a:p>
          <a:p>
            <a:r>
              <a:rPr lang="en-US" dirty="0"/>
              <a:t>More than one leap/hop/jump to prone position</a:t>
            </a:r>
          </a:p>
          <a:p>
            <a:r>
              <a:rPr lang="en-US" dirty="0"/>
              <a:t>Insufficient use of the entire floor area</a:t>
            </a:r>
          </a:p>
          <a:p>
            <a:r>
              <a:rPr lang="en-US" dirty="0"/>
              <a:t>Insufficient use of direction change</a:t>
            </a:r>
          </a:p>
          <a:p>
            <a:pPr lvl="1"/>
            <a:r>
              <a:rPr lang="en-US" dirty="0"/>
              <a:t>Movements/non-value parts/choreography, forward, backward, &amp; sideward</a:t>
            </a:r>
          </a:p>
          <a:p>
            <a:r>
              <a:rPr lang="en-US" dirty="0"/>
              <a:t>Lack of an </a:t>
            </a:r>
            <a:r>
              <a:rPr lang="en-US" dirty="0" err="1"/>
              <a:t>acro</a:t>
            </a:r>
            <a:r>
              <a:rPr lang="en-US" dirty="0"/>
              <a:t> element, within a pass, in each of two different directions (one must be backward and another may be forward or sideward) </a:t>
            </a:r>
          </a:p>
          <a:p>
            <a:pPr lvl="1"/>
            <a:r>
              <a:rPr lang="en-US" dirty="0"/>
              <a:t>The two directions do not need to be in the same pass.</a:t>
            </a:r>
          </a:p>
          <a:p>
            <a:pPr lvl="1"/>
            <a:r>
              <a:rPr lang="en-US" dirty="0"/>
              <a:t>Any </a:t>
            </a:r>
            <a:r>
              <a:rPr lang="en-US" dirty="0" err="1"/>
              <a:t>acro</a:t>
            </a:r>
            <a:r>
              <a:rPr lang="en-US" dirty="0"/>
              <a:t> element may be used to fulfill the two direction requirement except a </a:t>
            </a:r>
            <a:br>
              <a:rPr lang="en-US" dirty="0"/>
            </a:br>
            <a:r>
              <a:rPr lang="en-US" dirty="0"/>
              <a:t>roundoff and a handstand.</a:t>
            </a:r>
          </a:p>
          <a:p>
            <a:r>
              <a:rPr lang="en-US" dirty="0"/>
              <a:t>Lack of artistry</a:t>
            </a:r>
          </a:p>
          <a:p>
            <a:pPr lvl="1"/>
            <a:r>
              <a:rPr lang="en-US" dirty="0"/>
              <a:t>Quality of gymnast’s movement to reflect her personal style, Quality of expression (projection, emotion, focus), Originality </a:t>
            </a:r>
          </a:p>
          <a:p>
            <a:r>
              <a:rPr lang="en-US" dirty="0"/>
              <a:t>Insufficient distribution</a:t>
            </a:r>
          </a:p>
          <a:p>
            <a:pPr lvl="1"/>
            <a:r>
              <a:rPr lang="en-US" sz="2600" dirty="0"/>
              <a:t>Level of difficulty not maintained throughout the exercise</a:t>
            </a:r>
          </a:p>
          <a:p>
            <a:pPr lvl="1"/>
            <a:r>
              <a:rPr lang="en-US" sz="2600" dirty="0"/>
              <a:t>Most difficult elements placed in same section of exercise </a:t>
            </a:r>
            <a:br>
              <a:rPr lang="en-US" dirty="0"/>
            </a:br>
            <a:endParaRPr lang="en-US" dirty="0"/>
          </a:p>
          <a:p>
            <a:endParaRPr lang="en-US" dirty="0"/>
          </a:p>
          <a:p>
            <a:endParaRPr lang="en-US" dirty="0"/>
          </a:p>
          <a:p>
            <a:endParaRPr lang="en-US" dirty="0"/>
          </a:p>
        </p:txBody>
      </p:sp>
    </p:spTree>
    <p:extLst>
      <p:ext uri="{BB962C8B-B14F-4D97-AF65-F5344CB8AC3E}">
        <p14:creationId xmlns:p14="http://schemas.microsoft.com/office/powerpoint/2010/main" val="953825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A592-C172-4B6B-B856-B33EAF8950A2}"/>
              </a:ext>
            </a:extLst>
          </p:cNvPr>
          <p:cNvSpPr>
            <a:spLocks noGrp="1"/>
          </p:cNvSpPr>
          <p:nvPr>
            <p:ph type="title"/>
          </p:nvPr>
        </p:nvSpPr>
        <p:spPr/>
        <p:txBody>
          <a:bodyPr/>
          <a:lstStyle/>
          <a:p>
            <a:r>
              <a:rPr lang="en-US" dirty="0"/>
              <a:t>Inquiries</a:t>
            </a:r>
          </a:p>
        </p:txBody>
      </p:sp>
      <p:sp>
        <p:nvSpPr>
          <p:cNvPr id="3" name="Content Placeholder 2">
            <a:extLst>
              <a:ext uri="{FF2B5EF4-FFF2-40B4-BE49-F238E27FC236}">
                <a16:creationId xmlns:a16="http://schemas.microsoft.com/office/drawing/2014/main" id="{3D457C84-FB3C-4F72-A057-39E5EA1512AA}"/>
              </a:ext>
            </a:extLst>
          </p:cNvPr>
          <p:cNvSpPr>
            <a:spLocks noGrp="1"/>
          </p:cNvSpPr>
          <p:nvPr>
            <p:ph idx="1"/>
          </p:nvPr>
        </p:nvSpPr>
        <p:spPr>
          <a:xfrm>
            <a:off x="894080" y="2596444"/>
            <a:ext cx="11216640" cy="6188570"/>
          </a:xfrm>
        </p:spPr>
        <p:txBody>
          <a:bodyPr>
            <a:noAutofit/>
          </a:bodyPr>
          <a:lstStyle/>
          <a:p>
            <a:pPr marL="0" indent="0">
              <a:lnSpc>
                <a:spcPct val="110000"/>
              </a:lnSpc>
              <a:buNone/>
            </a:pPr>
            <a:r>
              <a:rPr lang="en-US" sz="2000" dirty="0"/>
              <a:t>A coach may address the meet referee only by submitting in writing, an inquiry(</a:t>
            </a:r>
            <a:r>
              <a:rPr lang="en-US" sz="2000" dirty="0" err="1"/>
              <a:t>ies</a:t>
            </a:r>
            <a:r>
              <a:rPr lang="en-US" sz="2000" dirty="0"/>
              <a:t>) concerning his/her gymnast(s). The written inquiry or the verbal intent to inquire shall be submitted to the meet referee no later than five minutes after all scores for that team are recorded for that individual event. </a:t>
            </a:r>
          </a:p>
          <a:p>
            <a:pPr marL="0" indent="0">
              <a:lnSpc>
                <a:spcPct val="110000"/>
              </a:lnSpc>
              <a:buNone/>
            </a:pPr>
            <a:r>
              <a:rPr lang="en-US" sz="2000" dirty="0"/>
              <a:t>The inquiry(</a:t>
            </a:r>
            <a:r>
              <a:rPr lang="en-US" sz="2000" dirty="0" err="1"/>
              <a:t>ies</a:t>
            </a:r>
            <a:r>
              <a:rPr lang="en-US" sz="2000" dirty="0"/>
              <a:t>) shall only concern: </a:t>
            </a:r>
          </a:p>
          <a:p>
            <a:pPr>
              <a:lnSpc>
                <a:spcPct val="110000"/>
              </a:lnSpc>
            </a:pPr>
            <a:r>
              <a:rPr lang="en-US" sz="2000" dirty="0"/>
              <a:t>Difficulty/vault value </a:t>
            </a:r>
          </a:p>
          <a:p>
            <a:pPr>
              <a:lnSpc>
                <a:spcPct val="110000"/>
              </a:lnSpc>
            </a:pPr>
            <a:r>
              <a:rPr lang="en-US" sz="2000" dirty="0"/>
              <a:t>Event requirements </a:t>
            </a:r>
          </a:p>
          <a:p>
            <a:pPr>
              <a:lnSpc>
                <a:spcPct val="110000"/>
              </a:lnSpc>
            </a:pPr>
            <a:r>
              <a:rPr lang="en-US" sz="2000" dirty="0"/>
              <a:t>Bonus</a:t>
            </a:r>
          </a:p>
          <a:p>
            <a:pPr>
              <a:lnSpc>
                <a:spcPct val="110000"/>
              </a:lnSpc>
            </a:pPr>
            <a:r>
              <a:rPr lang="en-US" sz="2000" dirty="0"/>
              <a:t>Neutral deductions </a:t>
            </a:r>
          </a:p>
          <a:p>
            <a:pPr>
              <a:lnSpc>
                <a:spcPct val="110000"/>
              </a:lnSpc>
            </a:pPr>
            <a:r>
              <a:rPr lang="en-US" sz="2000" dirty="0"/>
              <a:t>A mathematical error </a:t>
            </a:r>
            <a:br>
              <a:rPr lang="en-US" sz="2000" dirty="0"/>
            </a:br>
            <a:endParaRPr lang="en-US" sz="2000" dirty="0"/>
          </a:p>
          <a:p>
            <a:pPr marL="0" indent="0">
              <a:lnSpc>
                <a:spcPct val="110000"/>
              </a:lnSpc>
              <a:buNone/>
            </a:pPr>
            <a:r>
              <a:rPr lang="en-US" sz="2000" dirty="0"/>
              <a:t>NOTES: </a:t>
            </a:r>
          </a:p>
          <a:p>
            <a:pPr>
              <a:lnSpc>
                <a:spcPct val="110000"/>
              </a:lnSpc>
            </a:pPr>
            <a:r>
              <a:rPr lang="en-US" sz="2000" dirty="0"/>
              <a:t>No other judgment decisions shall be questioned. </a:t>
            </a:r>
          </a:p>
          <a:p>
            <a:pPr>
              <a:lnSpc>
                <a:spcPct val="110000"/>
              </a:lnSpc>
            </a:pPr>
            <a:r>
              <a:rPr lang="en-US" sz="2000" dirty="0"/>
              <a:t>A  gymnast’s recorded scores may be checked by a coach at the scorer’s table without a deduction. After being recorded at the scorer’s table, the judges’ event summary scoresheets may be checked by the coach without deduction.</a:t>
            </a:r>
          </a:p>
          <a:p>
            <a:pPr>
              <a:lnSpc>
                <a:spcPct val="110000"/>
              </a:lnSpc>
            </a:pPr>
            <a:r>
              <a:rPr lang="en-US" sz="2000" dirty="0"/>
              <a:t>See: Score Inquiry Form on page 114 in Rule Book</a:t>
            </a:r>
            <a:br>
              <a:rPr lang="en-US" sz="2000" dirty="0"/>
            </a:br>
            <a:endParaRPr lang="en-US" sz="2000" dirty="0"/>
          </a:p>
        </p:txBody>
      </p:sp>
    </p:spTree>
    <p:extLst>
      <p:ext uri="{BB962C8B-B14F-4D97-AF65-F5344CB8AC3E}">
        <p14:creationId xmlns:p14="http://schemas.microsoft.com/office/powerpoint/2010/main" val="10993356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A592-C172-4B6B-B856-B33EAF8950A2}"/>
              </a:ext>
            </a:extLst>
          </p:cNvPr>
          <p:cNvSpPr>
            <a:spLocks noGrp="1"/>
          </p:cNvSpPr>
          <p:nvPr>
            <p:ph type="title"/>
          </p:nvPr>
        </p:nvSpPr>
        <p:spPr/>
        <p:txBody>
          <a:bodyPr/>
          <a:lstStyle/>
          <a:p>
            <a:r>
              <a:rPr lang="en-US" dirty="0"/>
              <a:t>Chief Judge Deductions</a:t>
            </a:r>
          </a:p>
        </p:txBody>
      </p:sp>
      <p:graphicFrame>
        <p:nvGraphicFramePr>
          <p:cNvPr id="6" name="Table 5">
            <a:extLst>
              <a:ext uri="{FF2B5EF4-FFF2-40B4-BE49-F238E27FC236}">
                <a16:creationId xmlns:a16="http://schemas.microsoft.com/office/drawing/2014/main" id="{3E0171C8-4B83-4D9A-ABE3-4475EED60A8D}"/>
              </a:ext>
            </a:extLst>
          </p:cNvPr>
          <p:cNvGraphicFramePr>
            <a:graphicFrameLocks noGrp="1"/>
          </p:cNvGraphicFramePr>
          <p:nvPr>
            <p:extLst/>
          </p:nvPr>
        </p:nvGraphicFramePr>
        <p:xfrm>
          <a:off x="702693" y="2013679"/>
          <a:ext cx="11801195" cy="7254240"/>
        </p:xfrm>
        <a:graphic>
          <a:graphicData uri="http://schemas.openxmlformats.org/drawingml/2006/table">
            <a:tbl>
              <a:tblPr firstRow="1" bandRow="1">
                <a:tableStyleId>{5940675A-B579-460E-94D1-54222C63F5DA}</a:tableStyleId>
              </a:tblPr>
              <a:tblGrid>
                <a:gridCol w="10631614">
                  <a:extLst>
                    <a:ext uri="{9D8B030D-6E8A-4147-A177-3AD203B41FA5}">
                      <a16:colId xmlns:a16="http://schemas.microsoft.com/office/drawing/2014/main" val="3176920708"/>
                    </a:ext>
                  </a:extLst>
                </a:gridCol>
                <a:gridCol w="1169581">
                  <a:extLst>
                    <a:ext uri="{9D8B030D-6E8A-4147-A177-3AD203B41FA5}">
                      <a16:colId xmlns:a16="http://schemas.microsoft.com/office/drawing/2014/main" val="1947909122"/>
                    </a:ext>
                  </a:extLst>
                </a:gridCol>
              </a:tblGrid>
              <a:tr h="577991">
                <a:tc>
                  <a:txBody>
                    <a:bodyPr/>
                    <a:lstStyle/>
                    <a:p>
                      <a:r>
                        <a:rPr lang="en-US" sz="3200" dirty="0">
                          <a:latin typeface="+mn-lt"/>
                        </a:rPr>
                        <a:t>Flagrant exceeding of warm-up time or warming up in the competitive area (after one warning)</a:t>
                      </a:r>
                    </a:p>
                    <a:p>
                      <a:pPr marL="342900" indent="-342900">
                        <a:buFont typeface="Arial" panose="020B0604020202020204" pitchFamily="34" charset="0"/>
                        <a:buChar char="•"/>
                      </a:pPr>
                      <a:r>
                        <a:rPr lang="en-US" sz="2400" dirty="0"/>
                        <a:t>From event score – or team score if team exceeds time</a:t>
                      </a:r>
                    </a:p>
                    <a:p>
                      <a:pPr marL="342900" indent="-342900">
                        <a:buFont typeface="Arial" panose="020B0604020202020204" pitchFamily="34" charset="0"/>
                        <a:buChar char="•"/>
                      </a:pPr>
                      <a:r>
                        <a:rPr lang="en-US" sz="2400" dirty="0"/>
                        <a:t>Only applies to practice of element</a:t>
                      </a:r>
                    </a:p>
                    <a:p>
                      <a:pPr marL="342900" indent="-342900">
                        <a:buFont typeface="Arial" panose="020B0604020202020204" pitchFamily="34" charset="0"/>
                        <a:buChar char="•"/>
                      </a:pPr>
                      <a:r>
                        <a:rPr lang="en-US" sz="2400" dirty="0"/>
                        <a:t>If preparing for element or dismount when time is called, gymnast may complete element or dismount without penalty</a:t>
                      </a:r>
                    </a:p>
                  </a:txBody>
                  <a:tcPr/>
                </a:tc>
                <a:tc>
                  <a:txBody>
                    <a:bodyPr/>
                    <a:lstStyle/>
                    <a:p>
                      <a:r>
                        <a:rPr lang="en-US" sz="3000" dirty="0"/>
                        <a:t>0.2</a:t>
                      </a:r>
                    </a:p>
                  </a:txBody>
                  <a:tcPr/>
                </a:tc>
                <a:extLst>
                  <a:ext uri="{0D108BD9-81ED-4DB2-BD59-A6C34878D82A}">
                    <a16:rowId xmlns:a16="http://schemas.microsoft.com/office/drawing/2014/main" val="3704666966"/>
                  </a:ext>
                </a:extLst>
              </a:tr>
              <a:tr h="577991">
                <a:tc>
                  <a:txBody>
                    <a:bodyPr/>
                    <a:lstStyle/>
                    <a:p>
                      <a:r>
                        <a:rPr lang="en-US" sz="3200" dirty="0">
                          <a:latin typeface="+mn-lt"/>
                        </a:rPr>
                        <a:t>Making an unauthorized approach of a judge concerning a score or rules infraction</a:t>
                      </a:r>
                      <a:endParaRPr lang="en-US" sz="3000" dirty="0"/>
                    </a:p>
                  </a:txBody>
                  <a:tcPr/>
                </a:tc>
                <a:tc>
                  <a:txBody>
                    <a:bodyPr/>
                    <a:lstStyle/>
                    <a:p>
                      <a:r>
                        <a:rPr lang="en-US" sz="3000" dirty="0"/>
                        <a:t>1.0</a:t>
                      </a:r>
                    </a:p>
                  </a:txBody>
                  <a:tcPr/>
                </a:tc>
                <a:extLst>
                  <a:ext uri="{0D108BD9-81ED-4DB2-BD59-A6C34878D82A}">
                    <a16:rowId xmlns:a16="http://schemas.microsoft.com/office/drawing/2014/main" val="1996211224"/>
                  </a:ext>
                </a:extLst>
              </a:tr>
              <a:tr h="577991">
                <a:tc>
                  <a:txBody>
                    <a:bodyPr/>
                    <a:lstStyle/>
                    <a:p>
                      <a:r>
                        <a:rPr lang="en-US" sz="3200" dirty="0">
                          <a:latin typeface="+mn-lt"/>
                        </a:rPr>
                        <a:t>Questioning or attempting to influence judges’ decisions</a:t>
                      </a:r>
                      <a:endParaRPr lang="en-US" sz="3000" dirty="0"/>
                    </a:p>
                  </a:txBody>
                  <a:tcPr/>
                </a:tc>
                <a:tc>
                  <a:txBody>
                    <a:bodyPr/>
                    <a:lstStyle/>
                    <a:p>
                      <a:r>
                        <a:rPr lang="en-US" sz="3000" dirty="0"/>
                        <a:t>1.0</a:t>
                      </a:r>
                    </a:p>
                  </a:txBody>
                  <a:tcPr/>
                </a:tc>
                <a:extLst>
                  <a:ext uri="{0D108BD9-81ED-4DB2-BD59-A6C34878D82A}">
                    <a16:rowId xmlns:a16="http://schemas.microsoft.com/office/drawing/2014/main" val="2528319719"/>
                  </a:ext>
                </a:extLst>
              </a:tr>
              <a:tr h="577991">
                <a:tc>
                  <a:txBody>
                    <a:bodyPr/>
                    <a:lstStyle/>
                    <a:p>
                      <a:r>
                        <a:rPr lang="en-US" sz="3200" dirty="0">
                          <a:latin typeface="+mn-lt"/>
                        </a:rPr>
                        <a:t>Unsporting conduct of gymnast (after one warning)</a:t>
                      </a:r>
                      <a:endParaRPr lang="en-US" sz="3000" dirty="0"/>
                    </a:p>
                  </a:txBody>
                  <a:tcPr/>
                </a:tc>
                <a:tc>
                  <a:txBody>
                    <a:bodyPr/>
                    <a:lstStyle/>
                    <a:p>
                      <a:r>
                        <a:rPr lang="en-US" sz="3000" dirty="0"/>
                        <a:t>0.2</a:t>
                      </a:r>
                    </a:p>
                  </a:txBody>
                  <a:tcPr/>
                </a:tc>
                <a:extLst>
                  <a:ext uri="{0D108BD9-81ED-4DB2-BD59-A6C34878D82A}">
                    <a16:rowId xmlns:a16="http://schemas.microsoft.com/office/drawing/2014/main" val="1856893302"/>
                  </a:ext>
                </a:extLst>
              </a:tr>
              <a:tr h="577991">
                <a:tc>
                  <a:txBody>
                    <a:bodyPr/>
                    <a:lstStyle/>
                    <a:p>
                      <a:r>
                        <a:rPr lang="en-US" sz="3200" dirty="0">
                          <a:latin typeface="+mn-lt"/>
                        </a:rPr>
                        <a:t>Gymnast failing to begin exercise within 30 seconds after chief judge signals to begin</a:t>
                      </a:r>
                      <a:endParaRPr lang="en-US" sz="3000" dirty="0"/>
                    </a:p>
                  </a:txBody>
                  <a:tcPr/>
                </a:tc>
                <a:tc>
                  <a:txBody>
                    <a:bodyPr/>
                    <a:lstStyle/>
                    <a:p>
                      <a:r>
                        <a:rPr lang="en-US" sz="3000" dirty="0"/>
                        <a:t>0.8</a:t>
                      </a:r>
                    </a:p>
                  </a:txBody>
                  <a:tcPr/>
                </a:tc>
                <a:extLst>
                  <a:ext uri="{0D108BD9-81ED-4DB2-BD59-A6C34878D82A}">
                    <a16:rowId xmlns:a16="http://schemas.microsoft.com/office/drawing/2014/main" val="3391297596"/>
                  </a:ext>
                </a:extLst>
              </a:tr>
              <a:tr h="577991">
                <a:tc>
                  <a:txBody>
                    <a:bodyPr/>
                    <a:lstStyle/>
                    <a:p>
                      <a:r>
                        <a:rPr lang="en-US" sz="3200" dirty="0">
                          <a:latin typeface="+mn-lt"/>
                        </a:rPr>
                        <a:t>Verbally abusing or disrespectfully addressing a judge/meet official or using profanity </a:t>
                      </a:r>
                    </a:p>
                    <a:p>
                      <a:pPr marL="342900" indent="-342900">
                        <a:buFont typeface="Arial" panose="020B0604020202020204" pitchFamily="34" charset="0"/>
                        <a:buChar char="•"/>
                      </a:pPr>
                      <a:r>
                        <a:rPr lang="en-US" sz="2400" dirty="0">
                          <a:latin typeface="+mn-lt"/>
                        </a:rPr>
                        <a:t>DQ from event and all-around. May lead to DQ from meet by meet ref</a:t>
                      </a:r>
                      <a:endParaRPr lang="en-US" sz="3000" dirty="0"/>
                    </a:p>
                  </a:txBody>
                  <a:tcPr/>
                </a:tc>
                <a:tc>
                  <a:txBody>
                    <a:bodyPr/>
                    <a:lstStyle/>
                    <a:p>
                      <a:r>
                        <a:rPr lang="en-US" sz="3000" dirty="0"/>
                        <a:t>DQ</a:t>
                      </a:r>
                    </a:p>
                    <a:p>
                      <a:endParaRPr lang="en-US" sz="3000" dirty="0"/>
                    </a:p>
                  </a:txBody>
                  <a:tcPr/>
                </a:tc>
                <a:extLst>
                  <a:ext uri="{0D108BD9-81ED-4DB2-BD59-A6C34878D82A}">
                    <a16:rowId xmlns:a16="http://schemas.microsoft.com/office/drawing/2014/main" val="3713886869"/>
                  </a:ext>
                </a:extLst>
              </a:tr>
            </a:tbl>
          </a:graphicData>
        </a:graphic>
      </p:graphicFrame>
    </p:spTree>
    <p:extLst>
      <p:ext uri="{BB962C8B-B14F-4D97-AF65-F5344CB8AC3E}">
        <p14:creationId xmlns:p14="http://schemas.microsoft.com/office/powerpoint/2010/main" val="3802943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A592-C172-4B6B-B856-B33EAF8950A2}"/>
              </a:ext>
            </a:extLst>
          </p:cNvPr>
          <p:cNvSpPr>
            <a:spLocks noGrp="1"/>
          </p:cNvSpPr>
          <p:nvPr>
            <p:ph type="title"/>
          </p:nvPr>
        </p:nvSpPr>
        <p:spPr/>
        <p:txBody>
          <a:bodyPr>
            <a:normAutofit fontScale="90000"/>
          </a:bodyPr>
          <a:lstStyle/>
          <a:p>
            <a:r>
              <a:rPr lang="en-US" dirty="0"/>
              <a:t>Session 2: Rule Changes, Rule Interpretations, and Frequently Asked Questions</a:t>
            </a:r>
          </a:p>
        </p:txBody>
      </p:sp>
    </p:spTree>
    <p:extLst>
      <p:ext uri="{BB962C8B-B14F-4D97-AF65-F5344CB8AC3E}">
        <p14:creationId xmlns:p14="http://schemas.microsoft.com/office/powerpoint/2010/main" val="2903914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174" name="pasted-image.pdf" descr="pasted-image.pdf"/>
          <p:cNvPicPr>
            <a:picLocks noChangeAspect="1"/>
          </p:cNvPicPr>
          <p:nvPr/>
        </p:nvPicPr>
        <p:blipFill>
          <a:blip r:embed="rId2">
            <a:extLst/>
          </a:blip>
          <a:stretch>
            <a:fillRect/>
          </a:stretch>
        </p:blipFill>
        <p:spPr>
          <a:xfrm>
            <a:off x="1875167" y="1215606"/>
            <a:ext cx="9144000" cy="6858000"/>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176" name="pasted-image.pdf" descr="pasted-image.pdf"/>
          <p:cNvPicPr>
            <a:picLocks noChangeAspect="1"/>
          </p:cNvPicPr>
          <p:nvPr/>
        </p:nvPicPr>
        <p:blipFill>
          <a:blip r:embed="rId2">
            <a:extLst/>
          </a:blip>
          <a:stretch>
            <a:fillRect/>
          </a:stretch>
        </p:blipFill>
        <p:spPr>
          <a:xfrm>
            <a:off x="2013190" y="1198353"/>
            <a:ext cx="9144000" cy="6858000"/>
          </a:xfrm>
          <a:prstGeom prst="rect">
            <a:avLst/>
          </a:prstGeom>
          <a:ln w="12700">
            <a:miter lim="400000"/>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178" name="pasted-image.pdf" descr="pasted-image.pdf"/>
          <p:cNvPicPr>
            <a:picLocks noChangeAspect="1"/>
          </p:cNvPicPr>
          <p:nvPr/>
        </p:nvPicPr>
        <p:blipFill>
          <a:blip r:embed="rId2">
            <a:extLst/>
          </a:blip>
          <a:stretch>
            <a:fillRect/>
          </a:stretch>
        </p:blipFill>
        <p:spPr>
          <a:xfrm>
            <a:off x="1909672" y="1749006"/>
            <a:ext cx="9144000" cy="6858000"/>
          </a:xfrm>
          <a:prstGeom prst="rect">
            <a:avLst/>
          </a:prstGeom>
          <a:ln w="12700">
            <a:miter lim="400000"/>
          </a:ln>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180" name="pasted-image.pdf" descr="pasted-image.pdf"/>
          <p:cNvPicPr>
            <a:picLocks noChangeAspect="1"/>
          </p:cNvPicPr>
          <p:nvPr/>
        </p:nvPicPr>
        <p:blipFill>
          <a:blip r:embed="rId2">
            <a:extLst/>
          </a:blip>
          <a:stretch>
            <a:fillRect/>
          </a:stretch>
        </p:blipFill>
        <p:spPr>
          <a:xfrm>
            <a:off x="2064948" y="1559224"/>
            <a:ext cx="9144000" cy="6858000"/>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182" name="pasted-image.pdf" descr="pasted-image.pdf"/>
          <p:cNvPicPr>
            <a:picLocks noChangeAspect="1"/>
          </p:cNvPicPr>
          <p:nvPr/>
        </p:nvPicPr>
        <p:blipFill>
          <a:blip r:embed="rId2">
            <a:extLst/>
          </a:blip>
          <a:stretch>
            <a:fillRect/>
          </a:stretch>
        </p:blipFill>
        <p:spPr>
          <a:xfrm>
            <a:off x="2047695" y="1438454"/>
            <a:ext cx="9144000" cy="68580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55B1-A885-468B-A398-B6680AE327F6}"/>
              </a:ext>
            </a:extLst>
          </p:cNvPr>
          <p:cNvSpPr>
            <a:spLocks noGrp="1"/>
          </p:cNvSpPr>
          <p:nvPr>
            <p:ph type="ctrTitle"/>
          </p:nvPr>
        </p:nvSpPr>
        <p:spPr/>
        <p:txBody>
          <a:bodyPr/>
          <a:lstStyle/>
          <a:p>
            <a:r>
              <a:rPr lang="en-US" b="1" dirty="0"/>
              <a:t>VAULT</a:t>
            </a:r>
          </a:p>
        </p:txBody>
      </p:sp>
    </p:spTree>
    <p:extLst>
      <p:ext uri="{BB962C8B-B14F-4D97-AF65-F5344CB8AC3E}">
        <p14:creationId xmlns:p14="http://schemas.microsoft.com/office/powerpoint/2010/main" val="41451646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184" name="pasted-image.pdf" descr="pasted-image.pdf"/>
          <p:cNvPicPr>
            <a:picLocks noChangeAspect="1"/>
          </p:cNvPicPr>
          <p:nvPr/>
        </p:nvPicPr>
        <p:blipFill>
          <a:blip r:embed="rId2">
            <a:extLst/>
          </a:blip>
          <a:stretch>
            <a:fillRect/>
          </a:stretch>
        </p:blipFill>
        <p:spPr>
          <a:xfrm>
            <a:off x="1823409" y="1610983"/>
            <a:ext cx="9144000" cy="6858000"/>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190" name="pasted-image.pdf" descr="pasted-image.pdf"/>
          <p:cNvPicPr>
            <a:picLocks noChangeAspect="1"/>
          </p:cNvPicPr>
          <p:nvPr/>
        </p:nvPicPr>
        <p:blipFill>
          <a:blip r:embed="rId2">
            <a:extLst/>
          </a:blip>
          <a:stretch>
            <a:fillRect/>
          </a:stretch>
        </p:blipFill>
        <p:spPr>
          <a:xfrm>
            <a:off x="1944179" y="1507466"/>
            <a:ext cx="9144000" cy="6858000"/>
          </a:xfrm>
          <a:prstGeom prst="rect">
            <a:avLst/>
          </a:prstGeom>
          <a:ln w="12700">
            <a:miter lim="400000"/>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194" name="pasted-image.pdf" descr="pasted-image.pdf"/>
          <p:cNvPicPr>
            <a:picLocks noChangeAspect="1"/>
          </p:cNvPicPr>
          <p:nvPr/>
        </p:nvPicPr>
        <p:blipFill>
          <a:blip r:embed="rId2">
            <a:extLst/>
          </a:blip>
          <a:stretch>
            <a:fillRect/>
          </a:stretch>
        </p:blipFill>
        <p:spPr>
          <a:xfrm>
            <a:off x="1702639" y="1455708"/>
            <a:ext cx="9144000" cy="6858000"/>
          </a:xfrm>
          <a:prstGeom prst="rect">
            <a:avLst/>
          </a:prstGeom>
          <a:ln w="12700">
            <a:miter lim="400000"/>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196" name="pasted-image.pdf" descr="pasted-image.pdf"/>
          <p:cNvPicPr>
            <a:picLocks noChangeAspect="1"/>
          </p:cNvPicPr>
          <p:nvPr/>
        </p:nvPicPr>
        <p:blipFill>
          <a:blip r:embed="rId2">
            <a:extLst/>
          </a:blip>
          <a:stretch>
            <a:fillRect/>
          </a:stretch>
        </p:blipFill>
        <p:spPr>
          <a:xfrm>
            <a:off x="1719891" y="1576477"/>
            <a:ext cx="9144000" cy="6858000"/>
          </a:xfrm>
          <a:prstGeom prst="rect">
            <a:avLst/>
          </a:prstGeom>
          <a:ln w="12700">
            <a:miter lim="400000"/>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198" name="pasted-image.pdf" descr="pasted-image.pdf"/>
          <p:cNvPicPr>
            <a:picLocks noChangeAspect="1"/>
          </p:cNvPicPr>
          <p:nvPr/>
        </p:nvPicPr>
        <p:blipFill>
          <a:blip r:embed="rId2">
            <a:extLst/>
          </a:blip>
          <a:stretch>
            <a:fillRect/>
          </a:stretch>
        </p:blipFill>
        <p:spPr>
          <a:xfrm>
            <a:off x="1909673" y="1438455"/>
            <a:ext cx="9144000" cy="6858000"/>
          </a:xfrm>
          <a:prstGeom prst="rect">
            <a:avLst/>
          </a:prstGeom>
          <a:ln w="12700">
            <a:miter lim="400000"/>
          </a:ln>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00" name="pasted-image.pdf" descr="pasted-image.pdf"/>
          <p:cNvPicPr>
            <a:picLocks noChangeAspect="1"/>
          </p:cNvPicPr>
          <p:nvPr/>
        </p:nvPicPr>
        <p:blipFill>
          <a:blip r:embed="rId2">
            <a:extLst/>
          </a:blip>
          <a:stretch>
            <a:fillRect/>
          </a:stretch>
        </p:blipFill>
        <p:spPr>
          <a:xfrm>
            <a:off x="1875167" y="1507466"/>
            <a:ext cx="9144000" cy="6858000"/>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02" name="pasted-image.pdf" descr="pasted-image.pdf"/>
          <p:cNvPicPr>
            <a:picLocks noChangeAspect="1"/>
          </p:cNvPicPr>
          <p:nvPr/>
        </p:nvPicPr>
        <p:blipFill>
          <a:blip r:embed="rId2">
            <a:extLst/>
          </a:blip>
          <a:stretch>
            <a:fillRect/>
          </a:stretch>
        </p:blipFill>
        <p:spPr>
          <a:xfrm>
            <a:off x="1823409" y="1645489"/>
            <a:ext cx="9144000" cy="6858000"/>
          </a:xfrm>
          <a:prstGeom prst="rect">
            <a:avLst/>
          </a:prstGeom>
          <a:ln w="12700">
            <a:miter lim="400000"/>
          </a:ln>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04" name="pasted-image.pdf" descr="pasted-image.pdf"/>
          <p:cNvPicPr>
            <a:picLocks noChangeAspect="1"/>
          </p:cNvPicPr>
          <p:nvPr/>
        </p:nvPicPr>
        <p:blipFill>
          <a:blip r:embed="rId2">
            <a:extLst/>
          </a:blip>
          <a:stretch>
            <a:fillRect/>
          </a:stretch>
        </p:blipFill>
        <p:spPr>
          <a:xfrm>
            <a:off x="1823408" y="1438455"/>
            <a:ext cx="9144000" cy="6858000"/>
          </a:xfrm>
          <a:prstGeom prst="rect">
            <a:avLst/>
          </a:prstGeom>
          <a:ln w="12700">
            <a:miter lim="400000"/>
          </a:ln>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06" name="pasted-image.pdf" descr="pasted-image.pdf"/>
          <p:cNvPicPr>
            <a:picLocks noChangeAspect="1"/>
          </p:cNvPicPr>
          <p:nvPr/>
        </p:nvPicPr>
        <p:blipFill>
          <a:blip r:embed="rId2">
            <a:extLst/>
          </a:blip>
          <a:stretch>
            <a:fillRect/>
          </a:stretch>
        </p:blipFill>
        <p:spPr>
          <a:xfrm>
            <a:off x="1788903" y="1248674"/>
            <a:ext cx="9144000" cy="6858000"/>
          </a:xfrm>
          <a:prstGeom prst="rect">
            <a:avLst/>
          </a:prstGeom>
          <a:ln w="12700">
            <a:miter lim="400000"/>
          </a:ln>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08" name="pasted-image.pdf" descr="pasted-image.pdf"/>
          <p:cNvPicPr>
            <a:picLocks noChangeAspect="1"/>
          </p:cNvPicPr>
          <p:nvPr/>
        </p:nvPicPr>
        <p:blipFill>
          <a:blip r:embed="rId2">
            <a:extLst/>
          </a:blip>
          <a:stretch>
            <a:fillRect/>
          </a:stretch>
        </p:blipFill>
        <p:spPr>
          <a:xfrm>
            <a:off x="1754398" y="1541971"/>
            <a:ext cx="9144000" cy="685800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sp>
        <p:nvSpPr>
          <p:cNvPr id="141" name="Title"/>
          <p:cNvSpPr>
            <a:spLocks noGrp="1"/>
          </p:cNvSpPr>
          <p:nvPr>
            <p:ph type="title"/>
          </p:nvPr>
        </p:nvSpPr>
        <p:spPr>
          <a:xfrm>
            <a:off x="150316" y="444500"/>
            <a:ext cx="11901984" cy="8716318"/>
          </a:xfrm>
          <a:prstGeom prst="rect">
            <a:avLst/>
          </a:prstGeom>
        </p:spPr>
        <p:txBody>
          <a:bodyPr/>
          <a:lstStyle/>
          <a:p>
            <a:endParaRPr dirty="0"/>
          </a:p>
        </p:txBody>
      </p:sp>
      <p:pic>
        <p:nvPicPr>
          <p:cNvPr id="142" name="Screen Shot 2018-11-12 at 6.50.17 PM.png" descr="Screen Shot 2018-11-12 at 6.50.17 PM.png"/>
          <p:cNvPicPr>
            <a:picLocks noChangeAspect="1"/>
          </p:cNvPicPr>
          <p:nvPr/>
        </p:nvPicPr>
        <p:blipFill>
          <a:blip r:embed="rId2">
            <a:extLst/>
          </a:blip>
          <a:stretch>
            <a:fillRect/>
          </a:stretch>
        </p:blipFill>
        <p:spPr>
          <a:xfrm>
            <a:off x="396816" y="444500"/>
            <a:ext cx="12121310" cy="8872028"/>
          </a:xfrm>
          <a:prstGeom prst="rect">
            <a:avLst/>
          </a:prstGeom>
          <a:ln w="12700">
            <a:solidFill>
              <a:schemeClr val="tx1"/>
            </a:solidFill>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10" name="pasted-image.pdf" descr="pasted-image.pdf"/>
          <p:cNvPicPr>
            <a:picLocks noChangeAspect="1"/>
          </p:cNvPicPr>
          <p:nvPr/>
        </p:nvPicPr>
        <p:blipFill>
          <a:blip r:embed="rId2">
            <a:extLst/>
          </a:blip>
          <a:stretch>
            <a:fillRect/>
          </a:stretch>
        </p:blipFill>
        <p:spPr>
          <a:xfrm>
            <a:off x="1754397" y="1645488"/>
            <a:ext cx="9144000" cy="6858000"/>
          </a:xfrm>
          <a:prstGeom prst="rect">
            <a:avLst/>
          </a:prstGeom>
          <a:ln w="12700">
            <a:miter lim="400000"/>
          </a:ln>
        </p:spPr>
      </p:pic>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12" name="pasted-image.pdf" descr="pasted-image.pdf"/>
          <p:cNvPicPr>
            <a:picLocks noChangeAspect="1"/>
          </p:cNvPicPr>
          <p:nvPr/>
        </p:nvPicPr>
        <p:blipFill>
          <a:blip r:embed="rId2">
            <a:extLst/>
          </a:blip>
          <a:stretch>
            <a:fillRect/>
          </a:stretch>
        </p:blipFill>
        <p:spPr>
          <a:xfrm>
            <a:off x="1806156" y="1386696"/>
            <a:ext cx="9144000" cy="6858000"/>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14" name="pasted-image.pdf" descr="pasted-image.pdf"/>
          <p:cNvPicPr>
            <a:picLocks noChangeAspect="1"/>
          </p:cNvPicPr>
          <p:nvPr/>
        </p:nvPicPr>
        <p:blipFill>
          <a:blip r:embed="rId2">
            <a:extLst/>
          </a:blip>
          <a:stretch>
            <a:fillRect/>
          </a:stretch>
        </p:blipFill>
        <p:spPr>
          <a:xfrm>
            <a:off x="1771650" y="1645489"/>
            <a:ext cx="9144000" cy="6858000"/>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16" name="pasted-image.pdf" descr="pasted-image.pdf"/>
          <p:cNvPicPr>
            <a:picLocks noChangeAspect="1"/>
          </p:cNvPicPr>
          <p:nvPr/>
        </p:nvPicPr>
        <p:blipFill>
          <a:blip r:embed="rId2">
            <a:extLst/>
          </a:blip>
          <a:stretch>
            <a:fillRect/>
          </a:stretch>
        </p:blipFill>
        <p:spPr>
          <a:xfrm>
            <a:off x="1668133" y="1559225"/>
            <a:ext cx="9144000" cy="6858000"/>
          </a:xfrm>
          <a:prstGeom prst="rect">
            <a:avLst/>
          </a:prstGeom>
          <a:ln w="12700">
            <a:miter lim="400000"/>
          </a:ln>
        </p:spPr>
      </p:pic>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18" name="pasted-image.pdf" descr="pasted-image.pdf"/>
          <p:cNvPicPr>
            <a:picLocks noChangeAspect="1"/>
          </p:cNvPicPr>
          <p:nvPr/>
        </p:nvPicPr>
        <p:blipFill>
          <a:blip r:embed="rId2">
            <a:extLst/>
          </a:blip>
          <a:stretch>
            <a:fillRect/>
          </a:stretch>
        </p:blipFill>
        <p:spPr>
          <a:xfrm>
            <a:off x="1564616" y="1472960"/>
            <a:ext cx="9144000" cy="6858000"/>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20" name="pasted-image.pdf" descr="pasted-image.pdf"/>
          <p:cNvPicPr>
            <a:picLocks noChangeAspect="1"/>
          </p:cNvPicPr>
          <p:nvPr/>
        </p:nvPicPr>
        <p:blipFill>
          <a:blip r:embed="rId2">
            <a:extLst/>
          </a:blip>
          <a:stretch>
            <a:fillRect/>
          </a:stretch>
        </p:blipFill>
        <p:spPr>
          <a:xfrm>
            <a:off x="1806156" y="1196915"/>
            <a:ext cx="9144000" cy="6858000"/>
          </a:xfrm>
          <a:prstGeom prst="rect">
            <a:avLst/>
          </a:prstGeom>
          <a:ln w="12700">
            <a:miter lim="400000"/>
          </a:ln>
        </p:spPr>
      </p:pic>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22" name="pasted-image.pdf" descr="pasted-image.pdf"/>
          <p:cNvPicPr>
            <a:picLocks noChangeAspect="1"/>
          </p:cNvPicPr>
          <p:nvPr/>
        </p:nvPicPr>
        <p:blipFill>
          <a:blip r:embed="rId2">
            <a:extLst/>
          </a:blip>
          <a:stretch>
            <a:fillRect/>
          </a:stretch>
        </p:blipFill>
        <p:spPr>
          <a:xfrm>
            <a:off x="2013189" y="1541972"/>
            <a:ext cx="9144000" cy="6858000"/>
          </a:xfrm>
          <a:prstGeom prst="rect">
            <a:avLst/>
          </a:prstGeom>
          <a:ln w="12700">
            <a:miter lim="400000"/>
          </a:ln>
        </p:spPr>
      </p:pic>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24" name="pasted-image.pdf" descr="pasted-image.pdf"/>
          <p:cNvPicPr>
            <a:picLocks noChangeAspect="1"/>
          </p:cNvPicPr>
          <p:nvPr/>
        </p:nvPicPr>
        <p:blipFill>
          <a:blip r:embed="rId2">
            <a:extLst/>
          </a:blip>
          <a:stretch>
            <a:fillRect/>
          </a:stretch>
        </p:blipFill>
        <p:spPr>
          <a:xfrm>
            <a:off x="1754397" y="1490214"/>
            <a:ext cx="9144000" cy="6858000"/>
          </a:xfrm>
          <a:prstGeom prst="rect">
            <a:avLst/>
          </a:prstGeom>
          <a:ln w="12700">
            <a:miter lim="400000"/>
          </a:ln>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26" name="pasted-image.pdf" descr="pasted-image.pdf"/>
          <p:cNvPicPr>
            <a:picLocks noChangeAspect="1"/>
          </p:cNvPicPr>
          <p:nvPr/>
        </p:nvPicPr>
        <p:blipFill>
          <a:blip r:embed="rId2">
            <a:extLst/>
          </a:blip>
          <a:stretch>
            <a:fillRect/>
          </a:stretch>
        </p:blipFill>
        <p:spPr>
          <a:xfrm>
            <a:off x="1771650" y="1524719"/>
            <a:ext cx="9144000" cy="6858000"/>
          </a:xfrm>
          <a:prstGeom prst="rect">
            <a:avLst/>
          </a:prstGeom>
          <a:ln w="12700">
            <a:miter lim="400000"/>
          </a:ln>
        </p:spPr>
      </p:pic>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28" name="pasted-image.pdf" descr="pasted-image.pdf"/>
          <p:cNvPicPr>
            <a:picLocks noChangeAspect="1"/>
          </p:cNvPicPr>
          <p:nvPr/>
        </p:nvPicPr>
        <p:blipFill>
          <a:blip r:embed="rId2">
            <a:extLst/>
          </a:blip>
          <a:stretch>
            <a:fillRect/>
          </a:stretch>
        </p:blipFill>
        <p:spPr>
          <a:xfrm>
            <a:off x="1892420" y="1541972"/>
            <a:ext cx="9144000" cy="68580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55B1-A885-468B-A398-B6680AE327F6}"/>
              </a:ext>
            </a:extLst>
          </p:cNvPr>
          <p:cNvSpPr>
            <a:spLocks noGrp="1"/>
          </p:cNvSpPr>
          <p:nvPr>
            <p:ph type="ctrTitle"/>
          </p:nvPr>
        </p:nvSpPr>
        <p:spPr/>
        <p:txBody>
          <a:bodyPr/>
          <a:lstStyle/>
          <a:p>
            <a:r>
              <a:rPr lang="en-US" b="1" dirty="0"/>
              <a:t>BARS, BEAM, FLOOR</a:t>
            </a:r>
          </a:p>
        </p:txBody>
      </p:sp>
    </p:spTree>
    <p:extLst>
      <p:ext uri="{BB962C8B-B14F-4D97-AF65-F5344CB8AC3E}">
        <p14:creationId xmlns:p14="http://schemas.microsoft.com/office/powerpoint/2010/main" val="42347291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30" name="pasted-image.pdf" descr="pasted-image.pdf"/>
          <p:cNvPicPr>
            <a:picLocks noChangeAspect="1"/>
          </p:cNvPicPr>
          <p:nvPr/>
        </p:nvPicPr>
        <p:blipFill>
          <a:blip r:embed="rId2">
            <a:extLst/>
          </a:blip>
          <a:stretch>
            <a:fillRect/>
          </a:stretch>
        </p:blipFill>
        <p:spPr>
          <a:xfrm>
            <a:off x="1892420" y="1593731"/>
            <a:ext cx="9144000" cy="6858000"/>
          </a:xfrm>
          <a:prstGeom prst="rect">
            <a:avLst/>
          </a:prstGeom>
          <a:ln w="12700">
            <a:miter lim="400000"/>
          </a:ln>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32" name="pasted-image.pdf" descr="pasted-image.pdf"/>
          <p:cNvPicPr>
            <a:picLocks noChangeAspect="1"/>
          </p:cNvPicPr>
          <p:nvPr/>
        </p:nvPicPr>
        <p:blipFill>
          <a:blip r:embed="rId2">
            <a:extLst/>
          </a:blip>
          <a:stretch>
            <a:fillRect/>
          </a:stretch>
        </p:blipFill>
        <p:spPr>
          <a:xfrm>
            <a:off x="1840662" y="1559224"/>
            <a:ext cx="9144000" cy="6858000"/>
          </a:xfrm>
          <a:prstGeom prst="rect">
            <a:avLst/>
          </a:prstGeom>
          <a:ln w="12700">
            <a:miter lim="400000"/>
          </a:ln>
        </p:spPr>
      </p:pic>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34" name="pasted-image.pdf" descr="pasted-image.pdf"/>
          <p:cNvPicPr>
            <a:picLocks noChangeAspect="1"/>
          </p:cNvPicPr>
          <p:nvPr/>
        </p:nvPicPr>
        <p:blipFill>
          <a:blip r:embed="rId2">
            <a:extLst/>
          </a:blip>
          <a:stretch>
            <a:fillRect/>
          </a:stretch>
        </p:blipFill>
        <p:spPr>
          <a:xfrm>
            <a:off x="1926925" y="1576477"/>
            <a:ext cx="9144000" cy="6858000"/>
          </a:xfrm>
          <a:prstGeom prst="rect">
            <a:avLst/>
          </a:prstGeom>
          <a:ln w="12700">
            <a:miter lim="400000"/>
          </a:ln>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36" name="pasted-image.pdf" descr="pasted-image.pdf"/>
          <p:cNvPicPr>
            <a:picLocks noChangeAspect="1"/>
          </p:cNvPicPr>
          <p:nvPr/>
        </p:nvPicPr>
        <p:blipFill>
          <a:blip r:embed="rId2">
            <a:extLst/>
          </a:blip>
          <a:stretch>
            <a:fillRect/>
          </a:stretch>
        </p:blipFill>
        <p:spPr>
          <a:xfrm>
            <a:off x="1875167" y="1369444"/>
            <a:ext cx="9144000" cy="6858000"/>
          </a:xfrm>
          <a:prstGeom prst="rect">
            <a:avLst/>
          </a:prstGeom>
          <a:ln w="12700">
            <a:miter lim="400000"/>
          </a:ln>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A592-C172-4B6B-B856-B33EAF8950A2}"/>
              </a:ext>
            </a:extLst>
          </p:cNvPr>
          <p:cNvSpPr>
            <a:spLocks noGrp="1"/>
          </p:cNvSpPr>
          <p:nvPr>
            <p:ph type="title"/>
          </p:nvPr>
        </p:nvSpPr>
        <p:spPr/>
        <p:txBody>
          <a:bodyPr>
            <a:normAutofit/>
          </a:bodyPr>
          <a:lstStyle/>
          <a:p>
            <a:r>
              <a:rPr lang="en-US" dirty="0"/>
              <a:t>Session 3: Resources</a:t>
            </a:r>
          </a:p>
        </p:txBody>
      </p:sp>
    </p:spTree>
    <p:extLst>
      <p:ext uri="{BB962C8B-B14F-4D97-AF65-F5344CB8AC3E}">
        <p14:creationId xmlns:p14="http://schemas.microsoft.com/office/powerpoint/2010/main" val="38972131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0ED31A-FC37-4004-B95A-FF34DB63C3C2}"/>
              </a:ext>
            </a:extLst>
          </p:cNvPr>
          <p:cNvGraphicFramePr>
            <a:graphicFrameLocks noGrp="1"/>
          </p:cNvGraphicFramePr>
          <p:nvPr>
            <p:extLst>
              <p:ext uri="{D42A27DB-BD31-4B8C-83A1-F6EECF244321}">
                <p14:modId xmlns:p14="http://schemas.microsoft.com/office/powerpoint/2010/main" val="2591623475"/>
              </p:ext>
            </p:extLst>
          </p:nvPr>
        </p:nvGraphicFramePr>
        <p:xfrm>
          <a:off x="702693" y="2013679"/>
          <a:ext cx="11801195" cy="6277751"/>
        </p:xfrm>
        <a:graphic>
          <a:graphicData uri="http://schemas.openxmlformats.org/drawingml/2006/table">
            <a:tbl>
              <a:tblPr firstRow="1" bandRow="1">
                <a:tableStyleId>{5940675A-B579-460E-94D1-54222C63F5DA}</a:tableStyleId>
              </a:tblPr>
              <a:tblGrid>
                <a:gridCol w="3316414">
                  <a:extLst>
                    <a:ext uri="{9D8B030D-6E8A-4147-A177-3AD203B41FA5}">
                      <a16:colId xmlns:a16="http://schemas.microsoft.com/office/drawing/2014/main" val="3176920708"/>
                    </a:ext>
                  </a:extLst>
                </a:gridCol>
                <a:gridCol w="8484781">
                  <a:extLst>
                    <a:ext uri="{9D8B030D-6E8A-4147-A177-3AD203B41FA5}">
                      <a16:colId xmlns:a16="http://schemas.microsoft.com/office/drawing/2014/main" val="1947909122"/>
                    </a:ext>
                  </a:extLst>
                </a:gridCol>
              </a:tblGrid>
              <a:tr h="577991">
                <a:tc>
                  <a:txBody>
                    <a:bodyPr/>
                    <a:lstStyle/>
                    <a:p>
                      <a:r>
                        <a:rPr lang="en-US" sz="3000" b="1" dirty="0"/>
                        <a:t>NFHS</a:t>
                      </a:r>
                    </a:p>
                  </a:txBody>
                  <a:tcPr/>
                </a:tc>
                <a:tc>
                  <a:txBody>
                    <a:bodyPr/>
                    <a:lstStyle/>
                    <a:p>
                      <a:r>
                        <a:rPr lang="en-US" sz="3200" u="sng" dirty="0">
                          <a:hlinkClick r:id="rId2"/>
                        </a:rPr>
                        <a:t>https://www.nfhs.org/activities-sports/gymnastics-girls/</a:t>
                      </a:r>
                      <a:endParaRPr lang="en-US" sz="3000" dirty="0"/>
                    </a:p>
                  </a:txBody>
                  <a:tcPr/>
                </a:tc>
                <a:extLst>
                  <a:ext uri="{0D108BD9-81ED-4DB2-BD59-A6C34878D82A}">
                    <a16:rowId xmlns:a16="http://schemas.microsoft.com/office/drawing/2014/main" val="3704666966"/>
                  </a:ext>
                </a:extLst>
              </a:tr>
              <a:tr h="577991">
                <a:tc>
                  <a:txBody>
                    <a:bodyPr/>
                    <a:lstStyle/>
                    <a:p>
                      <a:r>
                        <a:rPr lang="en-US" sz="3000" b="1" dirty="0"/>
                        <a:t>Rule Interpretations</a:t>
                      </a:r>
                    </a:p>
                  </a:txBody>
                  <a:tcPr/>
                </a:tc>
                <a:tc>
                  <a:txBody>
                    <a:bodyPr/>
                    <a:lstStyle/>
                    <a:p>
                      <a:r>
                        <a:rPr lang="en-US" sz="3200" u="sng" dirty="0">
                          <a:hlinkClick r:id="rId3"/>
                        </a:rPr>
                        <a:t>https://www.nfhs.org/sports-resource-content/girls-gymnastics-rules-interpretations-2018-19/</a:t>
                      </a:r>
                      <a:endParaRPr lang="en-US" sz="3000" dirty="0"/>
                    </a:p>
                  </a:txBody>
                  <a:tcPr/>
                </a:tc>
                <a:extLst>
                  <a:ext uri="{0D108BD9-81ED-4DB2-BD59-A6C34878D82A}">
                    <a16:rowId xmlns:a16="http://schemas.microsoft.com/office/drawing/2014/main" val="1996211224"/>
                  </a:ext>
                </a:extLst>
              </a:tr>
              <a:tr h="577991">
                <a:tc>
                  <a:txBody>
                    <a:bodyPr/>
                    <a:lstStyle/>
                    <a:p>
                      <a:r>
                        <a:rPr lang="en-US" sz="3000" b="1" dirty="0"/>
                        <a:t>Frequently Asked Questions</a:t>
                      </a:r>
                    </a:p>
                  </a:txBody>
                  <a:tcPr/>
                </a:tc>
                <a:tc>
                  <a:txBody>
                    <a:bodyPr/>
                    <a:lstStyle/>
                    <a:p>
                      <a:r>
                        <a:rPr lang="en-US" sz="3000" dirty="0">
                          <a:hlinkClick r:id="rId4"/>
                        </a:rPr>
                        <a:t>https://</a:t>
                      </a:r>
                      <a:r>
                        <a:rPr lang="en-US" sz="3000" dirty="0" err="1">
                          <a:hlinkClick r:id="rId4"/>
                        </a:rPr>
                        <a:t>www.nfhs.org</a:t>
                      </a:r>
                      <a:r>
                        <a:rPr lang="en-US" sz="3000" dirty="0">
                          <a:hlinkClick r:id="rId4"/>
                        </a:rPr>
                        <a:t>/sports-resource-content/2018-2020-frequently-asked-questions/</a:t>
                      </a:r>
                      <a:endParaRPr lang="en-US" sz="3000" dirty="0"/>
                    </a:p>
                  </a:txBody>
                  <a:tcPr/>
                </a:tc>
                <a:extLst>
                  <a:ext uri="{0D108BD9-81ED-4DB2-BD59-A6C34878D82A}">
                    <a16:rowId xmlns:a16="http://schemas.microsoft.com/office/drawing/2014/main" val="2528319719"/>
                  </a:ext>
                </a:extLst>
              </a:tr>
              <a:tr h="577991">
                <a:tc>
                  <a:txBody>
                    <a:bodyPr/>
                    <a:lstStyle/>
                    <a:p>
                      <a:r>
                        <a:rPr lang="en-US" sz="3000" b="1" dirty="0"/>
                        <a:t>GHSGGJA</a:t>
                      </a:r>
                    </a:p>
                  </a:txBody>
                  <a:tcPr/>
                </a:tc>
                <a:tc>
                  <a:txBody>
                    <a:bodyPr/>
                    <a:lstStyle/>
                    <a:p>
                      <a:r>
                        <a:rPr lang="fi-FI" sz="3200" u="sng" dirty="0">
                          <a:hlinkClick r:id="rId5"/>
                        </a:rPr>
                        <a:t>http://gagymjudges.wixsite.com/ga-gymnastics-judges</a:t>
                      </a:r>
                      <a:endParaRPr lang="en-US" sz="3000" dirty="0"/>
                    </a:p>
                  </a:txBody>
                  <a:tcPr/>
                </a:tc>
                <a:extLst>
                  <a:ext uri="{0D108BD9-81ED-4DB2-BD59-A6C34878D82A}">
                    <a16:rowId xmlns:a16="http://schemas.microsoft.com/office/drawing/2014/main" val="1856893302"/>
                  </a:ext>
                </a:extLst>
              </a:tr>
              <a:tr h="577991">
                <a:tc>
                  <a:txBody>
                    <a:bodyPr/>
                    <a:lstStyle/>
                    <a:p>
                      <a:r>
                        <a:rPr lang="en-US" sz="3000" b="1" dirty="0"/>
                        <a:t>GHSA</a:t>
                      </a:r>
                    </a:p>
                    <a:p>
                      <a:r>
                        <a:rPr lang="en-US" sz="3000" b="1" dirty="0"/>
                        <a:t>Penny Pitts</a:t>
                      </a:r>
                    </a:p>
                  </a:txBody>
                  <a:tcPr/>
                </a:tc>
                <a:tc>
                  <a:txBody>
                    <a:bodyPr/>
                    <a:lstStyle/>
                    <a:p>
                      <a:r>
                        <a:rPr lang="en-US" sz="3200" u="sng" dirty="0">
                          <a:hlinkClick r:id="rId6"/>
                        </a:rPr>
                        <a:t>https://www.ghsa.net/gymnastics</a:t>
                      </a:r>
                      <a:endParaRPr lang="en-US" sz="3000" dirty="0"/>
                    </a:p>
                  </a:txBody>
                  <a:tcPr/>
                </a:tc>
                <a:extLst>
                  <a:ext uri="{0D108BD9-81ED-4DB2-BD59-A6C34878D82A}">
                    <a16:rowId xmlns:a16="http://schemas.microsoft.com/office/drawing/2014/main" val="3391297596"/>
                  </a:ext>
                </a:extLst>
              </a:tr>
              <a:tr h="577991">
                <a:tc>
                  <a:txBody>
                    <a:bodyPr/>
                    <a:lstStyle/>
                    <a:p>
                      <a:endParaRPr lang="en-US" sz="3000" b="1" dirty="0"/>
                    </a:p>
                  </a:txBody>
                  <a:tcPr/>
                </a:tc>
                <a:tc>
                  <a:txBody>
                    <a:bodyPr/>
                    <a:lstStyle/>
                    <a:p>
                      <a:endParaRPr lang="en-US" sz="3000" dirty="0"/>
                    </a:p>
                  </a:txBody>
                  <a:tcPr/>
                </a:tc>
                <a:extLst>
                  <a:ext uri="{0D108BD9-81ED-4DB2-BD59-A6C34878D82A}">
                    <a16:rowId xmlns:a16="http://schemas.microsoft.com/office/drawing/2014/main" val="3713886869"/>
                  </a:ext>
                </a:extLst>
              </a:tr>
            </a:tbl>
          </a:graphicData>
        </a:graphic>
      </p:graphicFrame>
    </p:spTree>
    <p:extLst>
      <p:ext uri="{BB962C8B-B14F-4D97-AF65-F5344CB8AC3E}">
        <p14:creationId xmlns:p14="http://schemas.microsoft.com/office/powerpoint/2010/main" val="37265944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sp>
        <p:nvSpPr>
          <p:cNvPr id="242" name="Title"/>
          <p:cNvSpPr>
            <a:spLocks noGrp="1"/>
          </p:cNvSpPr>
          <p:nvPr>
            <p:ph type="title"/>
          </p:nvPr>
        </p:nvSpPr>
        <p:spPr>
          <a:prstGeom prst="rect">
            <a:avLst/>
          </a:prstGeom>
        </p:spPr>
        <p:txBody>
          <a:bodyPr/>
          <a:lstStyle/>
          <a:p>
            <a:endParaRPr/>
          </a:p>
        </p:txBody>
      </p:sp>
      <p:pic>
        <p:nvPicPr>
          <p:cNvPr id="243" name="Screen Shot 2018-11-13 at 1.06.34 PM.png" descr="Screen Shot 2018-11-13 at 1.06.34 PM.png"/>
          <p:cNvPicPr>
            <a:picLocks noChangeAspect="1"/>
          </p:cNvPicPr>
          <p:nvPr/>
        </p:nvPicPr>
        <p:blipFill>
          <a:blip r:embed="rId2">
            <a:extLst/>
          </a:blip>
          <a:stretch>
            <a:fillRect/>
          </a:stretch>
        </p:blipFill>
        <p:spPr>
          <a:xfrm>
            <a:off x="172528" y="444501"/>
            <a:ext cx="12577314" cy="8371696"/>
          </a:xfrm>
          <a:prstGeom prst="rect">
            <a:avLst/>
          </a:prstGeom>
          <a:ln w="12700">
            <a:miter lim="400000"/>
          </a:ln>
        </p:spPr>
      </p:pic>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pic>
        <p:nvPicPr>
          <p:cNvPr id="245" name="Screen Shot 2018-11-13 at 1.05.19 PM.png" descr="Screen Shot 2018-11-13 at 1.05.19 PM.png"/>
          <p:cNvPicPr>
            <a:picLocks noChangeAspect="1"/>
          </p:cNvPicPr>
          <p:nvPr/>
        </p:nvPicPr>
        <p:blipFill>
          <a:blip r:embed="rId2">
            <a:extLst/>
          </a:blip>
          <a:stretch>
            <a:fillRect/>
          </a:stretch>
        </p:blipFill>
        <p:spPr>
          <a:xfrm>
            <a:off x="258792" y="915154"/>
            <a:ext cx="12007970" cy="8194340"/>
          </a:xfrm>
          <a:prstGeom prst="rect">
            <a:avLst/>
          </a:prstGeom>
          <a:ln w="12700">
            <a:miter lim="400000"/>
          </a:ln>
        </p:spPr>
      </p:pic>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E7C1B-9082-5E42-989D-E18EA30A006A}"/>
              </a:ext>
            </a:extLst>
          </p:cNvPr>
          <p:cNvSpPr>
            <a:spLocks noGrp="1"/>
          </p:cNvSpPr>
          <p:nvPr>
            <p:ph type="title"/>
          </p:nvPr>
        </p:nvSpPr>
        <p:spPr>
          <a:xfrm>
            <a:off x="741872" y="519290"/>
            <a:ext cx="11368848" cy="7675804"/>
          </a:xfrm>
        </p:spPr>
        <p:txBody>
          <a:bodyPr anchor="t">
            <a:normAutofit/>
          </a:bodyPr>
          <a:lstStyle/>
          <a:p>
            <a:pPr algn="ctr"/>
            <a:r>
              <a:rPr lang="en-US" sz="5400" b="1" dirty="0"/>
              <a:t>GHSGGJA</a:t>
            </a:r>
            <a:br>
              <a:rPr lang="en-US" sz="5400" b="1" dirty="0"/>
            </a:br>
            <a:br>
              <a:rPr lang="en-US" sz="5400" b="1" dirty="0"/>
            </a:br>
            <a:r>
              <a:rPr lang="en-US" sz="4800" u="sng" dirty="0">
                <a:hlinkClick r:id="rId2"/>
              </a:rPr>
              <a:t>http://gagymjudges.wixsite.com/ga-gymnastics-judges</a:t>
            </a:r>
            <a:br>
              <a:rPr lang="en-US" b="1" dirty="0"/>
            </a:br>
            <a:br>
              <a:rPr lang="en-US" b="1" dirty="0"/>
            </a:br>
            <a:endParaRPr lang="en-US" b="1" dirty="0"/>
          </a:p>
        </p:txBody>
      </p:sp>
    </p:spTree>
    <p:extLst>
      <p:ext uri="{BB962C8B-B14F-4D97-AF65-F5344CB8AC3E}">
        <p14:creationId xmlns:p14="http://schemas.microsoft.com/office/powerpoint/2010/main" val="1652721542"/>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sp>
        <p:nvSpPr>
          <p:cNvPr id="247" name="Title"/>
          <p:cNvSpPr>
            <a:spLocks noGrp="1"/>
          </p:cNvSpPr>
          <p:nvPr>
            <p:ph type="title"/>
          </p:nvPr>
        </p:nvSpPr>
        <p:spPr>
          <a:xfrm>
            <a:off x="894080" y="519291"/>
            <a:ext cx="11216640" cy="8797238"/>
          </a:xfrm>
          <a:prstGeom prst="rect">
            <a:avLst/>
          </a:prstGeom>
        </p:spPr>
        <p:txBody>
          <a:bodyPr anchor="t">
            <a:normAutofit fontScale="90000"/>
          </a:bodyPr>
          <a:lstStyle/>
          <a:p>
            <a:r>
              <a:rPr lang="en-US" b="1" dirty="0"/>
              <a:t>Contacts</a:t>
            </a:r>
            <a:br>
              <a:rPr lang="en-US" b="1" dirty="0"/>
            </a:br>
            <a:br>
              <a:rPr lang="en-US" b="1" dirty="0"/>
            </a:br>
            <a:r>
              <a:rPr lang="en-US" sz="3600" b="1" dirty="0"/>
              <a:t>Gymnastics Coordinator, Dr. Lucia B. Norwood</a:t>
            </a:r>
            <a:br>
              <a:rPr lang="en-US" sz="4800" b="1" dirty="0"/>
            </a:br>
            <a:r>
              <a:rPr lang="en-US" sz="2700" b="1" dirty="0">
                <a:hlinkClick r:id="rId2"/>
              </a:rPr>
              <a:t>luebella@bellsouth.net </a:t>
            </a:r>
            <a:br>
              <a:rPr lang="en-US" sz="2700" b="1" dirty="0"/>
            </a:br>
            <a:br>
              <a:rPr lang="en-US" sz="4800" b="1" dirty="0"/>
            </a:br>
            <a:r>
              <a:rPr lang="en-US" sz="3600" b="1" dirty="0"/>
              <a:t>GHSA Gymnastics Director, Penny Pitts Mitchell</a:t>
            </a:r>
            <a:br>
              <a:rPr lang="en-US" b="1" dirty="0"/>
            </a:br>
            <a:r>
              <a:rPr lang="en-US" sz="2400" b="1" dirty="0">
                <a:hlinkClick r:id="rId3"/>
              </a:rPr>
              <a:t>pennypitts@ghsa.net</a:t>
            </a:r>
            <a:br>
              <a:rPr lang="en-US" sz="2400" b="1" dirty="0"/>
            </a:br>
            <a:br>
              <a:rPr lang="en-US" sz="2400" b="1" dirty="0"/>
            </a:br>
            <a:br>
              <a:rPr lang="en-US" sz="2400" b="1" dirty="0"/>
            </a:br>
            <a:r>
              <a:rPr lang="en-US" sz="3600" b="1" dirty="0"/>
              <a:t>GHSGGJA (Judges Association) President, Margaret Stephens</a:t>
            </a:r>
            <a:br>
              <a:rPr lang="en-US" sz="3600" b="1" dirty="0"/>
            </a:br>
            <a:r>
              <a:rPr lang="en-US" sz="2400" b="1" dirty="0">
                <a:hlinkClick r:id="rId4"/>
              </a:rPr>
              <a:t>margaret.stephens@westrock.com</a:t>
            </a:r>
            <a:br>
              <a:rPr lang="en-US" sz="2400" b="1" dirty="0"/>
            </a:br>
            <a:br>
              <a:rPr lang="en-US" sz="2400" b="1" dirty="0"/>
            </a:br>
            <a:br>
              <a:rPr lang="en-US" sz="3600" b="1" dirty="0"/>
            </a:br>
            <a:r>
              <a:rPr lang="en-US" sz="3600" b="1" dirty="0"/>
              <a:t>GHSGGJA </a:t>
            </a:r>
            <a:r>
              <a:rPr lang="en-US" sz="3600" b="1"/>
              <a:t>Vice-President &amp; Treasurer</a:t>
            </a:r>
            <a:r>
              <a:rPr lang="en-US" sz="3600" b="1" dirty="0"/>
              <a:t>/NFHS Rules Committee, Amy Eubanks</a:t>
            </a:r>
            <a:br>
              <a:rPr lang="en-US" sz="2400" b="1" dirty="0"/>
            </a:br>
            <a:r>
              <a:rPr lang="en-US" sz="2400" b="1" dirty="0">
                <a:hlinkClick r:id="rId5"/>
              </a:rPr>
              <a:t>amye@westminster.net</a:t>
            </a:r>
            <a:r>
              <a:rPr lang="en-US" sz="2400" b="1" dirty="0"/>
              <a:t> </a:t>
            </a:r>
            <a:br>
              <a:rPr lang="en-US" sz="2400" b="1" dirty="0"/>
            </a:br>
            <a:br>
              <a:rPr lang="en-US" sz="2400" b="1" dirty="0"/>
            </a:br>
            <a:br>
              <a:rPr lang="en-US" sz="2400" b="1" dirty="0"/>
            </a:br>
            <a:r>
              <a:rPr lang="en-US" sz="3600" b="1" dirty="0"/>
              <a:t>GHSGGJA Booking Agent, Tripp Norris</a:t>
            </a:r>
            <a:br>
              <a:rPr lang="en-US" sz="2400" b="1" dirty="0"/>
            </a:br>
            <a:r>
              <a:rPr lang="en-US" sz="2400" b="1" dirty="0">
                <a:hlinkClick r:id="rId6"/>
              </a:rPr>
              <a:t>frtripp@saintcolumba.net</a:t>
            </a:r>
            <a:r>
              <a:rPr lang="en-US" sz="2400" b="1" dirty="0"/>
              <a:t> </a:t>
            </a:r>
            <a:br>
              <a:rPr lang="en-US" sz="2400" b="1" dirty="0"/>
            </a:br>
            <a:br>
              <a:rPr lang="en-US" sz="2400" b="1" dirty="0"/>
            </a:br>
            <a:br>
              <a:rPr lang="en-US" sz="2400" b="1" dirty="0"/>
            </a:br>
            <a:br>
              <a:rPr lang="en-US" sz="2400" b="1" dirty="0"/>
            </a:br>
            <a:br>
              <a:rPr lang="en-US" sz="2400" b="1" dirty="0"/>
            </a:br>
            <a:br>
              <a:rPr lang="en-US" sz="2400" b="1" dirty="0"/>
            </a:br>
            <a:endParaRPr sz="2400" b="1"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A592-C172-4B6B-B856-B33EAF8950A2}"/>
              </a:ext>
            </a:extLst>
          </p:cNvPr>
          <p:cNvSpPr>
            <a:spLocks noGrp="1"/>
          </p:cNvSpPr>
          <p:nvPr>
            <p:ph type="title"/>
          </p:nvPr>
        </p:nvSpPr>
        <p:spPr/>
        <p:txBody>
          <a:bodyPr/>
          <a:lstStyle/>
          <a:p>
            <a:r>
              <a:rPr lang="en-US" dirty="0"/>
              <a:t>Scoring for Bars, Beam, and Floor</a:t>
            </a:r>
          </a:p>
        </p:txBody>
      </p:sp>
      <p:graphicFrame>
        <p:nvGraphicFramePr>
          <p:cNvPr id="4" name="Table 3">
            <a:extLst>
              <a:ext uri="{FF2B5EF4-FFF2-40B4-BE49-F238E27FC236}">
                <a16:creationId xmlns:a16="http://schemas.microsoft.com/office/drawing/2014/main" id="{FE3EE0AD-6005-480A-B69F-7F91F99F8843}"/>
              </a:ext>
            </a:extLst>
          </p:cNvPr>
          <p:cNvGraphicFramePr>
            <a:graphicFrameLocks noGrp="1"/>
          </p:cNvGraphicFramePr>
          <p:nvPr>
            <p:extLst>
              <p:ext uri="{D42A27DB-BD31-4B8C-83A1-F6EECF244321}">
                <p14:modId xmlns:p14="http://schemas.microsoft.com/office/powerpoint/2010/main" val="1372107373"/>
              </p:ext>
            </p:extLst>
          </p:nvPr>
        </p:nvGraphicFramePr>
        <p:xfrm>
          <a:off x="894080" y="3050100"/>
          <a:ext cx="10199382" cy="2889955"/>
        </p:xfrm>
        <a:graphic>
          <a:graphicData uri="http://schemas.openxmlformats.org/drawingml/2006/table">
            <a:tbl>
              <a:tblPr firstRow="1" bandRow="1">
                <a:tableStyleId>{5940675A-B579-460E-94D1-54222C63F5DA}</a:tableStyleId>
              </a:tblPr>
              <a:tblGrid>
                <a:gridCol w="4379669">
                  <a:extLst>
                    <a:ext uri="{9D8B030D-6E8A-4147-A177-3AD203B41FA5}">
                      <a16:colId xmlns:a16="http://schemas.microsoft.com/office/drawing/2014/main" val="3176920708"/>
                    </a:ext>
                  </a:extLst>
                </a:gridCol>
                <a:gridCol w="5819713">
                  <a:extLst>
                    <a:ext uri="{9D8B030D-6E8A-4147-A177-3AD203B41FA5}">
                      <a16:colId xmlns:a16="http://schemas.microsoft.com/office/drawing/2014/main" val="1947909122"/>
                    </a:ext>
                  </a:extLst>
                </a:gridCol>
              </a:tblGrid>
              <a:tr h="577991">
                <a:tc>
                  <a:txBody>
                    <a:bodyPr/>
                    <a:lstStyle/>
                    <a:p>
                      <a:r>
                        <a:rPr lang="en-US" sz="3000" dirty="0"/>
                        <a:t>Difficulty</a:t>
                      </a:r>
                    </a:p>
                  </a:txBody>
                  <a:tcPr/>
                </a:tc>
                <a:tc>
                  <a:txBody>
                    <a:bodyPr/>
                    <a:lstStyle/>
                    <a:p>
                      <a:r>
                        <a:rPr lang="en-US" sz="3000" dirty="0"/>
                        <a:t>3.0</a:t>
                      </a:r>
                    </a:p>
                  </a:txBody>
                  <a:tcPr/>
                </a:tc>
                <a:extLst>
                  <a:ext uri="{0D108BD9-81ED-4DB2-BD59-A6C34878D82A}">
                    <a16:rowId xmlns:a16="http://schemas.microsoft.com/office/drawing/2014/main" val="3704666966"/>
                  </a:ext>
                </a:extLst>
              </a:tr>
              <a:tr h="577991">
                <a:tc>
                  <a:txBody>
                    <a:bodyPr/>
                    <a:lstStyle/>
                    <a:p>
                      <a:r>
                        <a:rPr lang="en-US" sz="3000" dirty="0"/>
                        <a:t>Composition</a:t>
                      </a:r>
                    </a:p>
                  </a:txBody>
                  <a:tcPr/>
                </a:tc>
                <a:tc>
                  <a:txBody>
                    <a:bodyPr/>
                    <a:lstStyle/>
                    <a:p>
                      <a:r>
                        <a:rPr lang="en-US" sz="3000" dirty="0"/>
                        <a:t>1.0</a:t>
                      </a:r>
                    </a:p>
                  </a:txBody>
                  <a:tcPr/>
                </a:tc>
                <a:extLst>
                  <a:ext uri="{0D108BD9-81ED-4DB2-BD59-A6C34878D82A}">
                    <a16:rowId xmlns:a16="http://schemas.microsoft.com/office/drawing/2014/main" val="1996211224"/>
                  </a:ext>
                </a:extLst>
              </a:tr>
              <a:tr h="577991">
                <a:tc>
                  <a:txBody>
                    <a:bodyPr/>
                    <a:lstStyle/>
                    <a:p>
                      <a:r>
                        <a:rPr lang="en-US" sz="3000" dirty="0"/>
                        <a:t>Event Requirements</a:t>
                      </a:r>
                    </a:p>
                  </a:txBody>
                  <a:tcPr/>
                </a:tc>
                <a:tc>
                  <a:txBody>
                    <a:bodyPr/>
                    <a:lstStyle/>
                    <a:p>
                      <a:r>
                        <a:rPr lang="en-US" sz="3000" dirty="0"/>
                        <a:t>1.0</a:t>
                      </a:r>
                    </a:p>
                  </a:txBody>
                  <a:tcPr/>
                </a:tc>
                <a:extLst>
                  <a:ext uri="{0D108BD9-81ED-4DB2-BD59-A6C34878D82A}">
                    <a16:rowId xmlns:a16="http://schemas.microsoft.com/office/drawing/2014/main" val="2528319719"/>
                  </a:ext>
                </a:extLst>
              </a:tr>
              <a:tr h="577991">
                <a:tc>
                  <a:txBody>
                    <a:bodyPr/>
                    <a:lstStyle/>
                    <a:p>
                      <a:r>
                        <a:rPr lang="en-US" sz="3000" dirty="0"/>
                        <a:t>Execution and Amplitude</a:t>
                      </a:r>
                    </a:p>
                  </a:txBody>
                  <a:tcPr/>
                </a:tc>
                <a:tc>
                  <a:txBody>
                    <a:bodyPr/>
                    <a:lstStyle/>
                    <a:p>
                      <a:r>
                        <a:rPr lang="en-US" sz="3000" dirty="0"/>
                        <a:t>4.2</a:t>
                      </a:r>
                    </a:p>
                  </a:txBody>
                  <a:tcPr/>
                </a:tc>
                <a:extLst>
                  <a:ext uri="{0D108BD9-81ED-4DB2-BD59-A6C34878D82A}">
                    <a16:rowId xmlns:a16="http://schemas.microsoft.com/office/drawing/2014/main" val="1856893302"/>
                  </a:ext>
                </a:extLst>
              </a:tr>
              <a:tr h="577991">
                <a:tc>
                  <a:txBody>
                    <a:bodyPr/>
                    <a:lstStyle/>
                    <a:p>
                      <a:r>
                        <a:rPr lang="en-US" sz="3000" dirty="0"/>
                        <a:t>Bonus</a:t>
                      </a:r>
                    </a:p>
                  </a:txBody>
                  <a:tcPr/>
                </a:tc>
                <a:tc>
                  <a:txBody>
                    <a:bodyPr/>
                    <a:lstStyle/>
                    <a:p>
                      <a:r>
                        <a:rPr lang="en-US" sz="3000" dirty="0"/>
                        <a:t>0.8</a:t>
                      </a:r>
                    </a:p>
                  </a:txBody>
                  <a:tcPr/>
                </a:tc>
                <a:extLst>
                  <a:ext uri="{0D108BD9-81ED-4DB2-BD59-A6C34878D82A}">
                    <a16:rowId xmlns:a16="http://schemas.microsoft.com/office/drawing/2014/main" val="3391297596"/>
                  </a:ext>
                </a:extLst>
              </a:tr>
            </a:tbl>
          </a:graphicData>
        </a:graphic>
      </p:graphicFrame>
    </p:spTree>
    <p:extLst>
      <p:ext uri="{BB962C8B-B14F-4D97-AF65-F5344CB8AC3E}">
        <p14:creationId xmlns:p14="http://schemas.microsoft.com/office/powerpoint/2010/main" val="7179516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85000"/>
          </a:schemeClr>
        </a:solidFill>
        <a:effectLst/>
      </p:bgPr>
    </p:bg>
    <p:spTree>
      <p:nvGrpSpPr>
        <p:cNvPr id="1" name=""/>
        <p:cNvGrpSpPr/>
        <p:nvPr/>
      </p:nvGrpSpPr>
      <p:grpSpPr>
        <a:xfrm>
          <a:off x="0" y="0"/>
          <a:ext cx="0" cy="0"/>
          <a:chOff x="0" y="0"/>
          <a:chExt cx="0" cy="0"/>
        </a:xfrm>
      </p:grpSpPr>
      <p:sp>
        <p:nvSpPr>
          <p:cNvPr id="249" name="Session 4:   4:00- 4:30…"/>
          <p:cNvSpPr/>
          <p:nvPr/>
        </p:nvSpPr>
        <p:spPr>
          <a:xfrm>
            <a:off x="174400" y="-216273"/>
            <a:ext cx="12191158" cy="66536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457200">
              <a:tabLst>
                <a:tab pos="457200" algn="l"/>
              </a:tabLst>
              <a:defRPr sz="6400" b="1">
                <a:solidFill>
                  <a:srgbClr val="2D2D2D"/>
                </a:solidFill>
              </a:defRPr>
            </a:pPr>
            <a:r>
              <a:rPr dirty="0"/>
              <a:t>Session 4:   4:00- 4:30</a:t>
            </a:r>
          </a:p>
          <a:p>
            <a:pPr marL="457200" indent="-228600" algn="l" defTabSz="457200">
              <a:tabLst>
                <a:tab pos="457200" algn="l"/>
              </a:tabLst>
              <a:defRPr sz="6400" b="1">
                <a:solidFill>
                  <a:srgbClr val="2D2D2D"/>
                </a:solidFill>
              </a:defRPr>
            </a:pPr>
            <a:endParaRPr dirty="0"/>
          </a:p>
          <a:p>
            <a:pPr marL="457200" indent="-228600" algn="l" defTabSz="457200">
              <a:tabLst>
                <a:tab pos="457200" algn="l"/>
              </a:tabLst>
              <a:defRPr sz="6400" b="1">
                <a:solidFill>
                  <a:srgbClr val="2D2D2D"/>
                </a:solidFill>
              </a:defRPr>
            </a:pPr>
            <a:r>
              <a:rPr b="0" dirty="0"/>
              <a:t>Coaches - Meet management </a:t>
            </a:r>
          </a:p>
          <a:p>
            <a:pPr algn="l" defTabSz="457200">
              <a:tabLst>
                <a:tab pos="457200" algn="l"/>
              </a:tabLst>
              <a:defRPr sz="6400">
                <a:solidFill>
                  <a:srgbClr val="2D2D2D"/>
                </a:solidFill>
              </a:defRPr>
            </a:pPr>
            <a:endParaRPr b="0" dirty="0"/>
          </a:p>
          <a:p>
            <a:pPr marL="457200" indent="-228600" algn="l" defTabSz="457200">
              <a:tabLst>
                <a:tab pos="457200" algn="l"/>
              </a:tabLst>
              <a:defRPr sz="6400">
                <a:solidFill>
                  <a:srgbClr val="2D2D2D"/>
                </a:solidFill>
              </a:defRPr>
            </a:pPr>
            <a:r>
              <a:rPr dirty="0"/>
              <a:t>New Judges - Expectations, requirements, etc. </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A592-C172-4B6B-B856-B33EAF8950A2}"/>
              </a:ext>
            </a:extLst>
          </p:cNvPr>
          <p:cNvSpPr>
            <a:spLocks noGrp="1"/>
          </p:cNvSpPr>
          <p:nvPr>
            <p:ph type="title"/>
          </p:nvPr>
        </p:nvSpPr>
        <p:spPr/>
        <p:txBody>
          <a:bodyPr/>
          <a:lstStyle/>
          <a:p>
            <a:r>
              <a:rPr lang="en-US" dirty="0"/>
              <a:t>Difficulty (3.0)</a:t>
            </a:r>
          </a:p>
        </p:txBody>
      </p:sp>
      <p:sp>
        <p:nvSpPr>
          <p:cNvPr id="3" name="Content Placeholder 2">
            <a:extLst>
              <a:ext uri="{FF2B5EF4-FFF2-40B4-BE49-F238E27FC236}">
                <a16:creationId xmlns:a16="http://schemas.microsoft.com/office/drawing/2014/main" id="{3D457C84-FB3C-4F72-A057-39E5EA1512AA}"/>
              </a:ext>
            </a:extLst>
          </p:cNvPr>
          <p:cNvSpPr>
            <a:spLocks noGrp="1"/>
          </p:cNvSpPr>
          <p:nvPr>
            <p:ph idx="1"/>
          </p:nvPr>
        </p:nvSpPr>
        <p:spPr/>
        <p:txBody>
          <a:bodyPr/>
          <a:lstStyle/>
          <a:p>
            <a:pPr marL="0" indent="0">
              <a:buNone/>
            </a:pPr>
            <a:r>
              <a:rPr lang="en-US" dirty="0"/>
              <a:t>A basic routine shall contain at least:</a:t>
            </a:r>
          </a:p>
          <a:p>
            <a:r>
              <a:rPr lang="en-US" dirty="0"/>
              <a:t>1 high superior or advanced high superior Value Part (0.3)……0.3 </a:t>
            </a:r>
          </a:p>
          <a:p>
            <a:r>
              <a:rPr lang="en-US" dirty="0"/>
              <a:t>3 superior Value Parts (0.5 each)...............................................1.5 </a:t>
            </a:r>
          </a:p>
          <a:p>
            <a:r>
              <a:rPr lang="en-US" dirty="0"/>
              <a:t>4 medium Value Parts (0.3 each)...............................................1.2</a:t>
            </a:r>
          </a:p>
          <a:p>
            <a:endParaRPr lang="en-US" dirty="0"/>
          </a:p>
          <a:p>
            <a:pPr marL="0" indent="0">
              <a:buNone/>
            </a:pPr>
            <a:r>
              <a:rPr lang="en-US" dirty="0"/>
              <a:t>See each event for specific difficulty values. </a:t>
            </a:r>
            <a:br>
              <a:rPr lang="en-US" dirty="0"/>
            </a:br>
            <a:endParaRPr lang="en-US" dirty="0"/>
          </a:p>
        </p:txBody>
      </p:sp>
    </p:spTree>
    <p:extLst>
      <p:ext uri="{BB962C8B-B14F-4D97-AF65-F5344CB8AC3E}">
        <p14:creationId xmlns:p14="http://schemas.microsoft.com/office/powerpoint/2010/main" val="100508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A592-C172-4B6B-B856-B33EAF8950A2}"/>
              </a:ext>
            </a:extLst>
          </p:cNvPr>
          <p:cNvSpPr>
            <a:spLocks noGrp="1"/>
          </p:cNvSpPr>
          <p:nvPr>
            <p:ph type="title"/>
          </p:nvPr>
        </p:nvSpPr>
        <p:spPr/>
        <p:txBody>
          <a:bodyPr/>
          <a:lstStyle/>
          <a:p>
            <a:r>
              <a:rPr lang="en-US" dirty="0"/>
              <a:t>Difficulty</a:t>
            </a:r>
          </a:p>
        </p:txBody>
      </p:sp>
      <p:sp>
        <p:nvSpPr>
          <p:cNvPr id="3" name="Content Placeholder 2">
            <a:extLst>
              <a:ext uri="{FF2B5EF4-FFF2-40B4-BE49-F238E27FC236}">
                <a16:creationId xmlns:a16="http://schemas.microsoft.com/office/drawing/2014/main" id="{3D457C84-FB3C-4F72-A057-39E5EA1512AA}"/>
              </a:ext>
            </a:extLst>
          </p:cNvPr>
          <p:cNvSpPr>
            <a:spLocks noGrp="1"/>
          </p:cNvSpPr>
          <p:nvPr>
            <p:ph idx="1"/>
          </p:nvPr>
        </p:nvSpPr>
        <p:spPr/>
        <p:txBody>
          <a:bodyPr/>
          <a:lstStyle/>
          <a:p>
            <a:pPr marL="0" indent="0">
              <a:buNone/>
            </a:pPr>
            <a:r>
              <a:rPr lang="en-US" dirty="0"/>
              <a:t>When a gymnast is lacking the minimum number of elements of any value (M/S/HS), elements of a higher value shall be used to replace elements of a lesser value on a one for one basis. If any element(s) is still missing, deduct the actual value of the missing element(s). </a:t>
            </a:r>
          </a:p>
          <a:p>
            <a:pPr marL="0" indent="0">
              <a:buNone/>
            </a:pPr>
            <a:r>
              <a:rPr lang="en-US" dirty="0"/>
              <a:t>NOTE: Calculate difficulty credit to the benefit of the gymnast. Elements of a higher value that are used to replace elements of a lower value, retain their original value.</a:t>
            </a:r>
            <a:br>
              <a:rPr lang="en-US" dirty="0"/>
            </a:br>
            <a:endParaRPr lang="en-US" dirty="0"/>
          </a:p>
          <a:p>
            <a:pPr marL="0" indent="0">
              <a:buNone/>
            </a:pPr>
            <a:r>
              <a:rPr lang="en-US" dirty="0"/>
              <a:t>When a gymnast uses an advanced high superior, rather than a high superior to fulfill difficulty, the advanced high superior may also be awarded 0.2 in Bonus provided it is performed without a fall or spot. </a:t>
            </a:r>
            <a:br>
              <a:rPr lang="en-US" dirty="0"/>
            </a:br>
            <a:endParaRPr lang="en-US" dirty="0"/>
          </a:p>
        </p:txBody>
      </p:sp>
    </p:spTree>
    <p:extLst>
      <p:ext uri="{BB962C8B-B14F-4D97-AF65-F5344CB8AC3E}">
        <p14:creationId xmlns:p14="http://schemas.microsoft.com/office/powerpoint/2010/main" val="27238225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{5C040D45-6385-3F45-8008-BA51A761560C}tf16401378</Template>
  <TotalTime>2051</TotalTime>
  <Words>1655</Words>
  <Application>Microsoft Office PowerPoint</Application>
  <PresentationFormat>Custom</PresentationFormat>
  <Paragraphs>239</Paragraphs>
  <Slides>70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Calibri Light</vt:lpstr>
      <vt:lpstr>Office Theme</vt:lpstr>
      <vt:lpstr>Georgia High School Gymnastics</vt:lpstr>
      <vt:lpstr>Agenda</vt:lpstr>
      <vt:lpstr>Session 1: Creating Routines and Understanding Scoring</vt:lpstr>
      <vt:lpstr>VAULT</vt:lpstr>
      <vt:lpstr>PowerPoint Presentation</vt:lpstr>
      <vt:lpstr>BARS, BEAM, FLOOR</vt:lpstr>
      <vt:lpstr>Scoring for Bars, Beam, and Floor</vt:lpstr>
      <vt:lpstr>Difficulty (3.0)</vt:lpstr>
      <vt:lpstr>Difficulty</vt:lpstr>
      <vt:lpstr>Awarding Difficulty</vt:lpstr>
      <vt:lpstr>Execution (Technique/Amplitude/Posture) (4.2)   Slight/Small Faults …………….………………………. 0.05-0.10   Medium Faults …………………….……………………Up to 0.20   Large Faults ………………………………..………….. Up to 0.30  Very Large Faults …………….……………………………… 0.50 </vt:lpstr>
      <vt:lpstr>Bonus (.8)</vt:lpstr>
      <vt:lpstr>Bonus (.8), continued</vt:lpstr>
      <vt:lpstr>EVENT REQUIREMENTS.................................... 1.0  Lack of event requirement (each one omitted...0.2  See each event for specific requirements. Elements not awarded Value Part credit may not be used to fulfill event requirements.    COMPOSITION ................................................. 1.0  See each event for specific deductions.   EXECUTION (Technique/Amplitude/Posture).......4.2  See each event for specific execution deductions.  </vt:lpstr>
      <vt:lpstr>UNEVEN BARS</vt:lpstr>
      <vt:lpstr>PowerPoint Presentation</vt:lpstr>
      <vt:lpstr>Event Requirements on Bars (1.0) a. Superior release/flight element (excludes dismount) b. One direction change (excludes mount/dismount) c. Kip  d. Element that achieves (within 20 degrees) or passes through vertical in a stretched position  e. Superior dismount </vt:lpstr>
      <vt:lpstr>PowerPoint Presentation</vt:lpstr>
      <vt:lpstr>BALANCE BEAM</vt:lpstr>
      <vt:lpstr>PowerPoint Presentation</vt:lpstr>
      <vt:lpstr>Event Requirements on Beam (1.0) a. Minimum 360-degree turn on one foot; b. One acro flight element (must start and finish on the beam); c. Acro series of difficulty (both elements must start and finish on the beam); d. Superior dismount; e. Dance series of difficulty (on beam; does not include balances and body waves)</vt:lpstr>
      <vt:lpstr>Composition on Beam (1.0)</vt:lpstr>
      <vt:lpstr>Composition on Beam, cont.</vt:lpstr>
      <vt:lpstr>Timing on Beam</vt:lpstr>
      <vt:lpstr>FLOOR EXERCISE</vt:lpstr>
      <vt:lpstr>PowerPoint Presentation</vt:lpstr>
      <vt:lpstr>Timing on Floor  The duration of the routine shall not exceed 1 minute, 30 seconds.  The clock shall start as soon as the gymnast begins a movement of the exercise and shall stop when she when she maintains her final position.  </vt:lpstr>
      <vt:lpstr>PowerPoint Presentation</vt:lpstr>
      <vt:lpstr>Event Requirements on Floor a. Acro  1. Twisting salto - at least 1⁄2 (180 degrees);   2. Three acro passes – a series consisting of two or more directly connected acro elements:    a. With the exception of the round-off, all elements in a pass must receive Value Part credit;   b. Elements may be in any of the three directions: forward, backward or sideward;   NOTE: A handstand with or without a turn has no direction unless it is completed as a front        walkover or a handstand forward roll.        c. A two element pass shall include a back-to-back superior, a high superior or an advanced              high superior.   3. Superior acro element in the third acro pass or as last acro element;         a. Credit may be awarded even if the first and/or second pass is broken         b. A series of front or back handsprings, which receives superior credit can be considered the     last acro element. b. Dance  1. One jump/leap or turn on one foot of at least superior difficulty;   2. Dance series of difficulty of two different Group 1 leaps/jumps.  </vt:lpstr>
      <vt:lpstr>Composition on Floor (1.0)</vt:lpstr>
      <vt:lpstr>Composition on Floor, cont.</vt:lpstr>
      <vt:lpstr>Inquiries</vt:lpstr>
      <vt:lpstr>Chief Judge Deductions</vt:lpstr>
      <vt:lpstr>Session 2: Rule Changes, Rule Interpretations, and Frequently Asked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3: Resources</vt:lpstr>
      <vt:lpstr>PowerPoint Presentation</vt:lpstr>
      <vt:lpstr>PowerPoint Presentation</vt:lpstr>
      <vt:lpstr>PowerPoint Presentation</vt:lpstr>
      <vt:lpstr>GHSGGJA  http://gagymjudges.wixsite.com/ga-gymnastics-judges  </vt:lpstr>
      <vt:lpstr>Contacts  Gymnastics Coordinator, Dr. Lucia B. Norwood luebella@bellsouth.net   GHSA Gymnastics Director, Penny Pitts Mitchell pennypitts@ghsa.net   GHSGGJA (Judges Association) President, Margaret Stephens margaret.stephens@westrock.com   GHSGGJA Vice-President &amp; Treasurer/NFHS Rules Committee, Amy Eubanks amye@westminster.net    GHSGGJA Booking Agent, Tripp Norris frtripp@saintcolumba.net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Gymnastics Workshop for Coaches and Judges for New Coaches and Judges  Pace Academy Sunday, Dec. 2, 1:00-5:00   • Session 1: Creating Routines and Understanding Scoring • Session 2:  Rule Changes, Rule Interpretations, and Frequently Asked Questions • Session 3:  Helpful Resources • Session 4:  Split session - Meet Management (Coaches)/New Judges (Expectations and Requirements)   *This workshop is primarily designed for new coaches and judges, but all are welcome!</dc:title>
  <dc:creator>Margaret Stephens</dc:creator>
  <cp:lastModifiedBy>Margaret Stephens</cp:lastModifiedBy>
  <cp:revision>78</cp:revision>
  <dcterms:modified xsi:type="dcterms:W3CDTF">2018-12-03T13:32:50Z</dcterms:modified>
</cp:coreProperties>
</file>